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4" r:id="rId8"/>
    <p:sldId id="265" r:id="rId9"/>
    <p:sldId id="272" r:id="rId10"/>
    <p:sldId id="283" r:id="rId11"/>
    <p:sldId id="284" r:id="rId12"/>
    <p:sldId id="266" r:id="rId13"/>
    <p:sldId id="267" r:id="rId14"/>
    <p:sldId id="285" r:id="rId15"/>
    <p:sldId id="287" r:id="rId16"/>
    <p:sldId id="286" r:id="rId17"/>
    <p:sldId id="288" r:id="rId18"/>
    <p:sldId id="290" r:id="rId19"/>
    <p:sldId id="289" r:id="rId20"/>
    <p:sldId id="269" r:id="rId21"/>
    <p:sldId id="270" r:id="rId22"/>
    <p:sldId id="271" r:id="rId23"/>
    <p:sldId id="273" r:id="rId24"/>
    <p:sldId id="274" r:id="rId25"/>
    <p:sldId id="275" r:id="rId26"/>
    <p:sldId id="276" r:id="rId27"/>
    <p:sldId id="278" r:id="rId28"/>
    <p:sldId id="277" r:id="rId29"/>
    <p:sldId id="279" r:id="rId30"/>
    <p:sldId id="280" r:id="rId31"/>
    <p:sldId id="281" r:id="rId32"/>
    <p:sldId id="282"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19795-95B4-47A3-A118-1E20C02708E3}" type="datetimeFigureOut">
              <a:rPr lang="tr-TR" smtClean="0"/>
              <a:pPr/>
              <a:t>15.11.2016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81714-1CC6-439B-B122-49DB20CBF026}" type="slidenum">
              <a:rPr lang="tr-TR" smtClean="0"/>
              <a:pPr/>
              <a:t>‹#›</a:t>
            </a:fld>
            <a:endParaRPr lang="tr-TR"/>
          </a:p>
        </p:txBody>
      </p:sp>
    </p:spTree>
    <p:extLst>
      <p:ext uri="{BB962C8B-B14F-4D97-AF65-F5344CB8AC3E}">
        <p14:creationId xmlns:p14="http://schemas.microsoft.com/office/powerpoint/2010/main" val="264573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AF49802-B664-4626-833B-5606ECDB1160}" type="datetime1">
              <a:rPr lang="tr-TR" smtClean="0"/>
              <a:pPr/>
              <a:t>15.11.2016</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26783E1-626D-47CC-A845-5324E737D0EE}" type="datetime1">
              <a:rPr lang="tr-TR" smtClean="0"/>
              <a:pPr/>
              <a:t>15.11.2016</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F936889-B59E-4C0A-9C0B-D4D4FEEEA7F7}" type="datetime1">
              <a:rPr lang="tr-TR" smtClean="0"/>
              <a:pPr/>
              <a:t>15.11.2016</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39C41ED-8BA0-49D2-AAC0-4C14D1F2ACA4}" type="datetime1">
              <a:rPr lang="tr-TR" smtClean="0"/>
              <a:pPr/>
              <a:t>15.11.2016</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9E3A35E-FEB4-44E5-88EB-884D9955A5BD}" type="datetime1">
              <a:rPr lang="tr-TR" smtClean="0"/>
              <a:pPr/>
              <a:t>15.11.2016</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A2FF80A-165A-4BAE-8957-52A1A18BEDED}" type="datetime1">
              <a:rPr lang="tr-TR" smtClean="0"/>
              <a:pPr/>
              <a:t>15.11.2016</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7" name="6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861BFF4-D1A1-4204-9935-42670C96A8BA}" type="datetime1">
              <a:rPr lang="tr-TR" smtClean="0"/>
              <a:pPr/>
              <a:t>15.11.2016</a:t>
            </a:fld>
            <a:endParaRPr lang="tr-TR"/>
          </a:p>
        </p:txBody>
      </p:sp>
      <p:sp>
        <p:nvSpPr>
          <p:cNvPr id="8" name="7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9" name="8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407ED3A-88B0-45FD-BB40-F6DC79D29E4A}" type="datetime1">
              <a:rPr lang="tr-TR" smtClean="0"/>
              <a:pPr/>
              <a:t>15.11.2016</a:t>
            </a:fld>
            <a:endParaRPr lang="tr-TR"/>
          </a:p>
        </p:txBody>
      </p:sp>
      <p:sp>
        <p:nvSpPr>
          <p:cNvPr id="4" name="3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5" name="4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D64A397-F1DC-4B19-8AAD-4664B48C9E16}" type="datetime1">
              <a:rPr lang="tr-TR" smtClean="0"/>
              <a:pPr/>
              <a:t>15.11.2016</a:t>
            </a:fld>
            <a:endParaRPr lang="tr-TR"/>
          </a:p>
        </p:txBody>
      </p:sp>
      <p:sp>
        <p:nvSpPr>
          <p:cNvPr id="3" name="2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4" name="3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BF0D6AE-0123-4423-AEB0-AE7A6702D192}" type="datetime1">
              <a:rPr lang="tr-TR" smtClean="0"/>
              <a:pPr/>
              <a:t>15.11.2016</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7" name="6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189B78-C4B5-44FB-9001-C5D93DA0A6F2}" type="datetime1">
              <a:rPr lang="tr-TR" smtClean="0"/>
              <a:pPr/>
              <a:t>15.11.2016</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7" name="6 Slayt Numarası Yer Tutucusu"/>
          <p:cNvSpPr>
            <a:spLocks noGrp="1"/>
          </p:cNvSpPr>
          <p:nvPr>
            <p:ph type="sldNum" sz="quarter" idx="12"/>
          </p:nvPr>
        </p:nvSpPr>
        <p:spPr/>
        <p:txBody>
          <a:bodyPr/>
          <a:lstStyle/>
          <a:p>
            <a:fld id="{D014F31B-D79B-4AAE-8728-4F3B93F662F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670EB-E4E5-45FD-BCF3-BE5FC42FE901}" type="datetime1">
              <a:rPr lang="tr-TR" smtClean="0"/>
              <a:pPr/>
              <a:t>15.11.2016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Tire </a:t>
            </a:r>
            <a:r>
              <a:rPr lang="tr-TR" dirty="0" smtClean="0"/>
              <a:t>İlçe Milli Eğitim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4F31B-D79B-4AAE-8728-4F3B93F662F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9-%20R&#304;SK%20ANAL&#304;Z&#304;%20&#350;ABLONU%20(EK-3b).xlsx" TargetMode="External"/><Relationship Id="rId2" Type="http://schemas.openxmlformats.org/officeDocument/2006/relationships/hyperlink" Target="TEHL&#304;KE%20UNSURLARI.pdf"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11.%20EK-6.doc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hyperlink" Target="10.%20EK-B.doc" TargetMode="Externa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2.%20EK-4.docx"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14.%20K&#304;&#350;&#304;SEL%20KORUYUCU%20Z&#304;MMET%20TUTANA&#286;I%20(EK-8).docx" TargetMode="External"/><Relationship Id="rId2" Type="http://schemas.openxmlformats.org/officeDocument/2006/relationships/hyperlink" Target="13.%20KKD%20(EK-5).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5.%20&#214;RNEK%20SERT&#304;F&#304;KA%20(EK-9).docx"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6.%20&#304;&#350;%20KAZASI%20TUTANA&#286;I%20(Ek-7a).docx" TargetMode="Externa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17.%20EK-10.doc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8.%20&#304;&#350;%20KAZASI%20B&#304;LD&#304;R&#304;M%20FORMU%20(EK-7).xls"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20EK-A.docx"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9.%20&#304;SG%20D&#214;K&#220;MANTASYONU%20(EK-11).doc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0.%20&#304;SG%20KONTROL%20L&#304;STES&#304;%20(EK-12).docx"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4.%20&#199;ALI&#350;AN%20TEMS&#304;L%20G&#214;REV%20TANIMI%20(Ek-1b).docx" TargetMode="External"/><Relationship Id="rId2" Type="http://schemas.openxmlformats.org/officeDocument/2006/relationships/hyperlink" Target="3.%20&#199;ALI&#350;AN%20TEMS&#304;L%20BEL&#304;RLEME%20(Ek-1a).docx"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5.%20&#304;SG%20KURULU%20(EK-2).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6.%20EK-2a.docx"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7-%20EK-3.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8.%20R&#304;SK%20DE&#286;ERLEND&#304;RME%20EK&#304;B&#304;%20(EK-3a).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535039"/>
            <a:ext cx="7772400" cy="1470025"/>
          </a:xfrm>
        </p:spPr>
        <p:txBody>
          <a:bodyPr>
            <a:normAutofit fontScale="90000"/>
          </a:bodyPr>
          <a:lstStyle/>
          <a:p>
            <a:r>
              <a:rPr lang="tr-TR" sz="6000" b="1" dirty="0" smtClean="0">
                <a:solidFill>
                  <a:srgbClr val="0070C0"/>
                </a:solidFill>
                <a:effectLst>
                  <a:outerShdw blurRad="38100" dist="38100" dir="2700000" algn="tl">
                    <a:srgbClr val="000000">
                      <a:alpha val="43137"/>
                    </a:srgbClr>
                  </a:outerShdw>
                </a:effectLst>
                <a:latin typeface="Comic Sans MS" pitchFamily="66" charset="0"/>
              </a:rPr>
              <a:t>TİRE</a:t>
            </a:r>
            <a:r>
              <a:rPr lang="tr-TR" sz="6000" b="1" dirty="0" smtClean="0">
                <a:solidFill>
                  <a:srgbClr val="0070C0"/>
                </a:solidFill>
                <a:effectLst>
                  <a:outerShdw blurRad="38100" dist="38100" dir="2700000" algn="tl">
                    <a:srgbClr val="000000">
                      <a:alpha val="43137"/>
                    </a:srgbClr>
                  </a:outerShdw>
                </a:effectLst>
                <a:latin typeface="Comic Sans MS" pitchFamily="66" charset="0"/>
              </a:rPr>
              <a:t/>
            </a:r>
            <a:br>
              <a:rPr lang="tr-TR" sz="6000" b="1" dirty="0" smtClean="0">
                <a:solidFill>
                  <a:srgbClr val="0070C0"/>
                </a:solidFill>
                <a:effectLst>
                  <a:outerShdw blurRad="38100" dist="38100" dir="2700000" algn="tl">
                    <a:srgbClr val="000000">
                      <a:alpha val="43137"/>
                    </a:srgbClr>
                  </a:outerShdw>
                </a:effectLst>
                <a:latin typeface="Comic Sans MS" pitchFamily="66" charset="0"/>
              </a:rPr>
            </a:br>
            <a:r>
              <a:rPr lang="tr-TR" sz="6000" b="1" dirty="0" smtClean="0">
                <a:solidFill>
                  <a:srgbClr val="0070C0"/>
                </a:solidFill>
                <a:effectLst>
                  <a:outerShdw blurRad="38100" dist="38100" dir="2700000" algn="tl">
                    <a:srgbClr val="000000">
                      <a:alpha val="43137"/>
                    </a:srgbClr>
                  </a:outerShdw>
                </a:effectLst>
                <a:latin typeface="Comic Sans MS" pitchFamily="66" charset="0"/>
              </a:rPr>
              <a:t>İLÇE MİLLİ EĞİTİM </a:t>
            </a:r>
            <a:br>
              <a:rPr lang="tr-TR" sz="6000" b="1" dirty="0" smtClean="0">
                <a:solidFill>
                  <a:srgbClr val="0070C0"/>
                </a:solidFill>
                <a:effectLst>
                  <a:outerShdw blurRad="38100" dist="38100" dir="2700000" algn="tl">
                    <a:srgbClr val="000000">
                      <a:alpha val="43137"/>
                    </a:srgbClr>
                  </a:outerShdw>
                </a:effectLst>
                <a:latin typeface="Comic Sans MS" pitchFamily="66" charset="0"/>
              </a:rPr>
            </a:br>
            <a:r>
              <a:rPr lang="tr-TR" sz="6000" b="1" dirty="0" smtClean="0">
                <a:solidFill>
                  <a:srgbClr val="0070C0"/>
                </a:solidFill>
                <a:effectLst>
                  <a:outerShdw blurRad="38100" dist="38100" dir="2700000" algn="tl">
                    <a:srgbClr val="000000">
                      <a:alpha val="43137"/>
                    </a:srgbClr>
                  </a:outerShdw>
                </a:effectLst>
                <a:latin typeface="Comic Sans MS" pitchFamily="66" charset="0"/>
              </a:rPr>
              <a:t>MÜDÜRLÜĞÜ</a:t>
            </a:r>
            <a:r>
              <a:rPr lang="tr-TR" b="1" dirty="0" smtClean="0">
                <a:latin typeface="Comic Sans MS" pitchFamily="66" charset="0"/>
              </a:rPr>
              <a:t/>
            </a:r>
            <a:br>
              <a:rPr lang="tr-TR" b="1" dirty="0" smtClean="0">
                <a:latin typeface="Comic Sans MS" pitchFamily="66" charset="0"/>
              </a:rPr>
            </a:br>
            <a:r>
              <a:rPr lang="tr-TR" b="1" dirty="0">
                <a:latin typeface="Comic Sans MS" pitchFamily="66" charset="0"/>
              </a:rPr>
              <a:t/>
            </a:r>
            <a:br>
              <a:rPr lang="tr-TR" b="1" dirty="0">
                <a:latin typeface="Comic Sans MS" pitchFamily="66" charset="0"/>
              </a:rPr>
            </a:br>
            <a:r>
              <a:rPr lang="tr-TR" b="1" dirty="0" smtClean="0">
                <a:solidFill>
                  <a:srgbClr val="FF0000"/>
                </a:solidFill>
                <a:effectLst>
                  <a:outerShdw blurRad="38100" dist="38100" dir="2700000" algn="tl">
                    <a:srgbClr val="000000">
                      <a:alpha val="43137"/>
                    </a:srgbClr>
                  </a:outerShdw>
                </a:effectLst>
                <a:latin typeface="Comic Sans MS" pitchFamily="66" charset="0"/>
              </a:rPr>
              <a:t>İŞ SAĞLIĞI VE GÜVENLİĞİ</a:t>
            </a:r>
            <a:br>
              <a:rPr lang="tr-TR" b="1" dirty="0" smtClean="0">
                <a:solidFill>
                  <a:srgbClr val="FF0000"/>
                </a:solidFill>
                <a:effectLst>
                  <a:outerShdw blurRad="38100" dist="38100" dir="2700000" algn="tl">
                    <a:srgbClr val="000000">
                      <a:alpha val="43137"/>
                    </a:srgbClr>
                  </a:outerShdw>
                </a:effectLst>
                <a:latin typeface="Comic Sans MS" pitchFamily="66" charset="0"/>
              </a:rPr>
            </a:br>
            <a:r>
              <a:rPr lang="tr-TR" b="1" dirty="0" smtClean="0">
                <a:solidFill>
                  <a:srgbClr val="FF0000"/>
                </a:solidFill>
                <a:effectLst>
                  <a:outerShdw blurRad="38100" dist="38100" dir="2700000" algn="tl">
                    <a:srgbClr val="000000">
                      <a:alpha val="43137"/>
                    </a:srgbClr>
                  </a:outerShdw>
                </a:effectLst>
                <a:latin typeface="Comic Sans MS" pitchFamily="66" charset="0"/>
              </a:rPr>
              <a:t>UYGULAMA KLAVUZU</a:t>
            </a:r>
            <a:endParaRPr lang="tr-TR"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4" name="3 Slayt Numarası Yer Tutucusu"/>
          <p:cNvSpPr>
            <a:spLocks noGrp="1"/>
          </p:cNvSpPr>
          <p:nvPr>
            <p:ph type="sldNum" sz="quarter" idx="12"/>
          </p:nvPr>
        </p:nvSpPr>
        <p:spPr/>
        <p:txBody>
          <a:bodyPr/>
          <a:lstStyle/>
          <a:p>
            <a:fld id="{D014F31B-D79B-4AAE-8728-4F3B93F662FA}" type="slidenum">
              <a:rPr lang="tr-TR" smtClean="0"/>
              <a:pPr/>
              <a:t>1</a:t>
            </a:fld>
            <a:endParaRPr lang="tr-TR"/>
          </a:p>
        </p:txBody>
      </p:sp>
      <p:sp>
        <p:nvSpPr>
          <p:cNvPr id="5" name="4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948264" y="332656"/>
            <a:ext cx="2163476" cy="3528392"/>
          </a:xfrm>
          <a:prstGeom prst="rect">
            <a:avLst/>
          </a:prstGeom>
          <a:noFill/>
          <a:ln w="9525">
            <a:noFill/>
            <a:miter lim="800000"/>
            <a:headEnd/>
            <a:tailEnd/>
          </a:ln>
        </p:spPr>
      </p:pic>
      <p:sp>
        <p:nvSpPr>
          <p:cNvPr id="8" name="7 Oval Belirtme Çizgisi"/>
          <p:cNvSpPr/>
          <p:nvPr/>
        </p:nvSpPr>
        <p:spPr>
          <a:xfrm flipH="1">
            <a:off x="539552" y="260648"/>
            <a:ext cx="6480720" cy="1008112"/>
          </a:xfrm>
          <a:prstGeom prst="wedgeEllipseCallout">
            <a:avLst>
              <a:gd name="adj1" fmla="val -53100"/>
              <a:gd name="adj2" fmla="val 66856"/>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nSpc>
                <a:spcPct val="90000"/>
              </a:lnSpc>
              <a:spcBef>
                <a:spcPct val="20000"/>
              </a:spcBef>
              <a:buClr>
                <a:schemeClr val="tx2"/>
              </a:buClr>
              <a:buSzPct val="85000"/>
              <a:buFont typeface="Wingdings" pitchFamily="2" charset="2"/>
              <a:buChar char="Ø"/>
            </a:pPr>
            <a:r>
              <a:rPr lang="tr-TR" sz="2400" b="1" dirty="0" smtClean="0">
                <a:latin typeface="Comic Sans MS" pitchFamily="66" charset="0"/>
              </a:rPr>
              <a:t>Bu durum için köpek balığı sadece bir </a:t>
            </a:r>
            <a:r>
              <a:rPr lang="tr-TR" sz="2400" b="1" dirty="0" smtClean="0">
                <a:solidFill>
                  <a:srgbClr val="FF0000"/>
                </a:solidFill>
                <a:latin typeface="Comic Sans MS" pitchFamily="66" charset="0"/>
              </a:rPr>
              <a:t>TEHLİKEDİR.</a:t>
            </a:r>
            <a:endParaRPr lang="tr-TR" sz="2400" b="1" dirty="0">
              <a:solidFill>
                <a:srgbClr val="FF0000"/>
              </a:solidFill>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10</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10" name="Picture 4"/>
          <p:cNvPicPr>
            <a:picLocks noChangeArrowheads="1"/>
          </p:cNvPicPr>
          <p:nvPr/>
        </p:nvPicPr>
        <p:blipFill>
          <a:blip r:embed="rId3" cstate="print"/>
          <a:srcRect/>
          <a:stretch>
            <a:fillRect/>
          </a:stretch>
        </p:blipFill>
        <p:spPr bwMode="auto">
          <a:xfrm rot="10800000" flipV="1">
            <a:off x="251521" y="1340768"/>
            <a:ext cx="3581400" cy="4800600"/>
          </a:xfrm>
          <a:prstGeom prst="rect">
            <a:avLst/>
          </a:prstGeom>
          <a:noFill/>
          <a:ln w="9525">
            <a:noFill/>
            <a:miter lim="800000"/>
            <a:headEnd/>
            <a:tailEnd/>
          </a:ln>
        </p:spPr>
      </p:pic>
      <p:pic>
        <p:nvPicPr>
          <p:cNvPr id="11" name="Picture 5"/>
          <p:cNvPicPr>
            <a:picLocks noChangeArrowheads="1"/>
          </p:cNvPicPr>
          <p:nvPr/>
        </p:nvPicPr>
        <p:blipFill>
          <a:blip r:embed="rId4" cstate="print"/>
          <a:srcRect/>
          <a:stretch>
            <a:fillRect/>
          </a:stretch>
        </p:blipFill>
        <p:spPr bwMode="auto">
          <a:xfrm rot="8230296" flipH="1" flipV="1">
            <a:off x="5404907" y="4964425"/>
            <a:ext cx="1389062" cy="1422400"/>
          </a:xfrm>
          <a:prstGeom prst="rect">
            <a:avLst/>
          </a:prstGeom>
          <a:noFill/>
          <a:ln w="9525">
            <a:noFill/>
            <a:miter lim="800000"/>
            <a:headEnd/>
            <a:tailEnd/>
          </a:ln>
        </p:spPr>
      </p:pic>
      <p:sp>
        <p:nvSpPr>
          <p:cNvPr id="13" name="12 Oval Belirtme Çizgisi"/>
          <p:cNvSpPr/>
          <p:nvPr/>
        </p:nvSpPr>
        <p:spPr>
          <a:xfrm flipH="1">
            <a:off x="2483768" y="2852936"/>
            <a:ext cx="5184576" cy="936104"/>
          </a:xfrm>
          <a:prstGeom prst="wedgeEllipseCallout">
            <a:avLst>
              <a:gd name="adj1" fmla="val -41348"/>
              <a:gd name="adj2" fmla="val -131810"/>
            </a:avLst>
          </a:prstGeom>
          <a:noFill/>
        </p:spPr>
        <p:style>
          <a:lnRef idx="1">
            <a:schemeClr val="accent1"/>
          </a:lnRef>
          <a:fillRef idx="2">
            <a:schemeClr val="accent1"/>
          </a:fillRef>
          <a:effectRef idx="1">
            <a:schemeClr val="accent1"/>
          </a:effectRef>
          <a:fontRef idx="minor">
            <a:schemeClr val="dk1"/>
          </a:fontRef>
        </p:style>
        <p:txBody>
          <a:bodyPr rtlCol="0" anchor="ctr"/>
          <a:lstStyle/>
          <a:p>
            <a:pPr>
              <a:buClr>
                <a:schemeClr val="tx2"/>
              </a:buClr>
              <a:buSzPct val="85000"/>
              <a:buFont typeface="Wingdings" pitchFamily="2" charset="2"/>
              <a:buChar char="Ø"/>
            </a:pPr>
            <a:r>
              <a:rPr lang="tr-TR" sz="2400" b="1" dirty="0" smtClean="0">
                <a:latin typeface="Comic Sans MS" pitchFamily="66" charset="0"/>
              </a:rPr>
              <a:t>Suya girerseniz köpek balığı bir </a:t>
            </a:r>
            <a:r>
              <a:rPr lang="tr-TR" sz="2400" b="1" dirty="0" smtClean="0">
                <a:solidFill>
                  <a:srgbClr val="0000FF"/>
                </a:solidFill>
                <a:latin typeface="Comic Sans MS" pitchFamily="66" charset="0"/>
              </a:rPr>
              <a:t>RİSK</a:t>
            </a:r>
            <a:r>
              <a:rPr lang="tr-TR" sz="2400" b="1" dirty="0" smtClean="0">
                <a:solidFill>
                  <a:srgbClr val="FFCC00"/>
                </a:solidFill>
                <a:latin typeface="Comic Sans MS" pitchFamily="66" charset="0"/>
              </a:rPr>
              <a:t> </a:t>
            </a:r>
            <a:r>
              <a:rPr lang="tr-TR" sz="2400" b="1" dirty="0" smtClean="0">
                <a:latin typeface="Comic Sans MS" pitchFamily="66" charset="0"/>
              </a:rPr>
              <a:t> olur.</a:t>
            </a:r>
            <a:endParaRPr lang="tr-TR" sz="2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04248" y="1052736"/>
            <a:ext cx="2163476" cy="3528392"/>
          </a:xfrm>
          <a:prstGeom prst="rect">
            <a:avLst/>
          </a:prstGeom>
          <a:noFill/>
          <a:ln w="9525">
            <a:noFill/>
            <a:miter lim="800000"/>
            <a:headEnd/>
            <a:tailEnd/>
          </a:ln>
        </p:spPr>
      </p:pic>
      <p:sp>
        <p:nvSpPr>
          <p:cNvPr id="8" name="7 Oval Belirtme Çizgisi"/>
          <p:cNvSpPr/>
          <p:nvPr/>
        </p:nvSpPr>
        <p:spPr>
          <a:xfrm flipH="1">
            <a:off x="899592" y="260648"/>
            <a:ext cx="6552728" cy="1008112"/>
          </a:xfrm>
          <a:prstGeom prst="wedgeEllipseCallout">
            <a:avLst>
              <a:gd name="adj1" fmla="val -49193"/>
              <a:gd name="adj2" fmla="val 129651"/>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Resimde Başka Tehlikeler Var mıdır?</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11</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10" name="Picture 4"/>
          <p:cNvPicPr>
            <a:picLocks noChangeArrowheads="1"/>
          </p:cNvPicPr>
          <p:nvPr/>
        </p:nvPicPr>
        <p:blipFill>
          <a:blip r:embed="rId3" cstate="print"/>
          <a:srcRect/>
          <a:stretch>
            <a:fillRect/>
          </a:stretch>
        </p:blipFill>
        <p:spPr bwMode="auto">
          <a:xfrm rot="10800000" flipV="1">
            <a:off x="270519" y="1340768"/>
            <a:ext cx="3581400" cy="4800600"/>
          </a:xfrm>
          <a:prstGeom prst="rect">
            <a:avLst/>
          </a:prstGeom>
          <a:noFill/>
          <a:ln w="9525">
            <a:noFill/>
            <a:miter lim="800000"/>
            <a:headEnd/>
            <a:tailEnd/>
          </a:ln>
        </p:spPr>
      </p:pic>
      <p:pic>
        <p:nvPicPr>
          <p:cNvPr id="11" name="Picture 5"/>
          <p:cNvPicPr>
            <a:picLocks noChangeArrowheads="1"/>
          </p:cNvPicPr>
          <p:nvPr/>
        </p:nvPicPr>
        <p:blipFill>
          <a:blip r:embed="rId4" cstate="print"/>
          <a:srcRect/>
          <a:stretch>
            <a:fillRect/>
          </a:stretch>
        </p:blipFill>
        <p:spPr bwMode="auto">
          <a:xfrm rot="8230296" flipH="1" flipV="1">
            <a:off x="5188883" y="4964425"/>
            <a:ext cx="1389062" cy="1422400"/>
          </a:xfrm>
          <a:prstGeom prst="rect">
            <a:avLst/>
          </a:prstGeom>
          <a:noFill/>
          <a:ln w="9525">
            <a:noFill/>
            <a:miter lim="800000"/>
            <a:headEnd/>
            <a:tailEnd/>
          </a:ln>
        </p:spPr>
      </p:pic>
      <p:sp>
        <p:nvSpPr>
          <p:cNvPr id="12" name="1 Başlık"/>
          <p:cNvSpPr>
            <a:spLocks noGrp="1"/>
          </p:cNvSpPr>
          <p:nvPr>
            <p:ph type="ctrTitle"/>
          </p:nvPr>
        </p:nvSpPr>
        <p:spPr>
          <a:xfrm>
            <a:off x="3995936" y="1772816"/>
            <a:ext cx="3096344" cy="504056"/>
          </a:xfrm>
        </p:spPr>
        <p:txBody>
          <a:bodyPr>
            <a:noAutofit/>
          </a:bodyPr>
          <a:lstStyle/>
          <a:p>
            <a:pPr lvl="1" eaLnBrk="0" hangingPunct="0"/>
            <a:r>
              <a:rPr lang="tr-TR" sz="100" b="1" dirty="0" smtClean="0">
                <a:latin typeface="Comic Sans MS" pitchFamily="66" charset="0"/>
              </a:rPr>
              <a:t>.</a:t>
            </a:r>
            <a:r>
              <a:rPr lang="tr-TR" sz="2400" b="1" dirty="0" smtClean="0">
                <a:latin typeface="Comic Sans MS" pitchFamily="66" charset="0"/>
              </a:rPr>
              <a:t>Hava Durumu</a:t>
            </a:r>
            <a:endParaRPr lang="tr-TR" sz="2000" b="1" dirty="0">
              <a:solidFill>
                <a:srgbClr val="FF0000"/>
              </a:solidFill>
              <a:latin typeface="Comic Sans MS" pitchFamily="66" charset="0"/>
            </a:endParaRPr>
          </a:p>
        </p:txBody>
      </p:sp>
      <p:sp>
        <p:nvSpPr>
          <p:cNvPr id="16" name="1 Başlık"/>
          <p:cNvSpPr txBox="1">
            <a:spLocks/>
          </p:cNvSpPr>
          <p:nvPr/>
        </p:nvSpPr>
        <p:spPr>
          <a:xfrm>
            <a:off x="4292352" y="249289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Yağmur</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17" name="1 Başlık"/>
          <p:cNvSpPr txBox="1">
            <a:spLocks/>
          </p:cNvSpPr>
          <p:nvPr/>
        </p:nvSpPr>
        <p:spPr>
          <a:xfrm>
            <a:off x="4444752" y="285293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Rüzgar</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18" name="1 Başlık"/>
          <p:cNvSpPr txBox="1">
            <a:spLocks/>
          </p:cNvSpPr>
          <p:nvPr/>
        </p:nvSpPr>
        <p:spPr>
          <a:xfrm>
            <a:off x="4597152" y="321297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Deniz</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19" name="1 Başlık"/>
          <p:cNvSpPr txBox="1">
            <a:spLocks/>
          </p:cNvSpPr>
          <p:nvPr/>
        </p:nvSpPr>
        <p:spPr>
          <a:xfrm>
            <a:off x="4749552" y="357301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Ağaç</a:t>
            </a:r>
            <a:endParaRPr kumimoji="0" lang="tr-TR" sz="2400" b="1" i="0" u="none" strike="noStrike" kern="0" cap="none" spc="0" normalizeH="0" baseline="0" noProof="0" dirty="0">
              <a:ln>
                <a:noFill/>
              </a:ln>
              <a:solidFill>
                <a:srgbClr val="FF0000"/>
              </a:solidFill>
              <a:effectLst/>
              <a:uLnTx/>
              <a:uFillTx/>
              <a:latin typeface="Comic Sans MS" pitchFamily="66" charset="0"/>
            </a:endParaRPr>
          </a:p>
        </p:txBody>
      </p:sp>
      <p:sp>
        <p:nvSpPr>
          <p:cNvPr id="20" name="1 Başlık"/>
          <p:cNvSpPr txBox="1">
            <a:spLocks/>
          </p:cNvSpPr>
          <p:nvPr/>
        </p:nvSpPr>
        <p:spPr>
          <a:xfrm>
            <a:off x="4901952" y="393305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Mevsim</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21" name="1 Başlık"/>
          <p:cNvSpPr txBox="1">
            <a:spLocks/>
          </p:cNvSpPr>
          <p:nvPr/>
        </p:nvSpPr>
        <p:spPr>
          <a:xfrm>
            <a:off x="5054352" y="429309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Korsanlar</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22" name="1 Başlık"/>
          <p:cNvSpPr txBox="1">
            <a:spLocks/>
          </p:cNvSpPr>
          <p:nvPr/>
        </p:nvSpPr>
        <p:spPr>
          <a:xfrm>
            <a:off x="5206752" y="465313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Gel-Git </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
        <p:nvSpPr>
          <p:cNvPr id="23" name="1 Başlık"/>
          <p:cNvSpPr txBox="1">
            <a:spLocks/>
          </p:cNvSpPr>
          <p:nvPr/>
        </p:nvSpPr>
        <p:spPr>
          <a:xfrm>
            <a:off x="4139952" y="2132856"/>
            <a:ext cx="3096344" cy="504056"/>
          </a:xfrm>
          <a:prstGeom prst="rect">
            <a:avLst/>
          </a:prstGeom>
        </p:spPr>
        <p:txBody>
          <a:bodyPr vert="horz" lIns="91440" tIns="45720" rIns="91440" bIns="45720" rtlCol="0" anchor="ctr">
            <a:no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tr-TR" sz="100" b="1" i="0" u="none" strike="noStrike" kern="0" cap="none" spc="0" normalizeH="0" baseline="0" noProof="0" dirty="0" smtClean="0">
                <a:ln>
                  <a:noFill/>
                </a:ln>
                <a:solidFill>
                  <a:sysClr val="windowText" lastClr="000000"/>
                </a:solidFill>
                <a:effectLst/>
                <a:uLnTx/>
                <a:uFillTx/>
                <a:latin typeface="Comic Sans MS" pitchFamily="66" charset="0"/>
              </a:rPr>
              <a:t>.</a:t>
            </a:r>
            <a:r>
              <a:rPr kumimoji="0" lang="tr-TR" sz="2400" b="1" i="0" u="none" strike="noStrike" kern="0" cap="none" spc="0" normalizeH="0" baseline="0" noProof="0" dirty="0" smtClean="0">
                <a:ln>
                  <a:noFill/>
                </a:ln>
                <a:solidFill>
                  <a:sysClr val="windowText" lastClr="000000"/>
                </a:solidFill>
                <a:effectLst/>
                <a:uLnTx/>
                <a:uFillTx/>
                <a:latin typeface="Comic Sans MS" pitchFamily="66" charset="0"/>
              </a:rPr>
              <a:t>Güneş</a:t>
            </a:r>
            <a:endParaRPr kumimoji="0" lang="tr-TR" sz="2000" b="1" i="0" u="none" strike="noStrike" kern="0" cap="none" spc="0" normalizeH="0" baseline="0" noProof="0" dirty="0">
              <a:ln>
                <a:noFill/>
              </a:ln>
              <a:solidFill>
                <a:srgbClr val="FF0000"/>
              </a:solidFill>
              <a:effectLst/>
              <a:uLnTx/>
              <a:uFillTx/>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907704" y="1700808"/>
            <a:ext cx="6840760" cy="1440160"/>
          </a:xfrm>
        </p:spPr>
        <p:txBody>
          <a:bodyPr>
            <a:noAutofit/>
          </a:bodyPr>
          <a:lstStyle/>
          <a:p>
            <a:pPr algn="just"/>
            <a:r>
              <a:rPr lang="tr-TR" sz="100" b="1" dirty="0" smtClean="0">
                <a:latin typeface="Comic Sans MS" pitchFamily="66" charset="0"/>
              </a:rPr>
              <a:t>. </a:t>
            </a:r>
            <a:r>
              <a:rPr lang="tr-TR" sz="2000" b="1" dirty="0" smtClean="0">
                <a:latin typeface="Comic Sans MS" pitchFamily="66" charset="0"/>
              </a:rPr>
              <a:t>1- İşyerinde, daha önce hiç risk değerlendirmesi yapılmamışsa, </a:t>
            </a:r>
            <a:r>
              <a:rPr lang="tr-TR" sz="100" b="1" dirty="0" smtClean="0">
                <a:latin typeface="Comic Sans MS" pitchFamily="66" charset="0"/>
              </a:rPr>
              <a:t>.</a:t>
            </a:r>
            <a:br>
              <a:rPr lang="tr-TR" sz="100" b="1" dirty="0" smtClean="0">
                <a:latin typeface="Comic Sans MS" pitchFamily="66" charset="0"/>
              </a:rPr>
            </a:br>
            <a:r>
              <a:rPr lang="tr-TR" sz="2000" b="1" dirty="0" smtClean="0">
                <a:latin typeface="Comic Sans MS" pitchFamily="66" charset="0"/>
              </a:rPr>
              <a:t>2- Çalışanların sağlık ve güvenliğini etkileyebilecek aşağıda belirtilen önemli değişikliklerin olması durumunda. </a:t>
            </a:r>
            <a:endParaRPr lang="tr-TR" sz="20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flipH="1">
            <a:off x="0" y="548680"/>
            <a:ext cx="1907704" cy="3312368"/>
          </a:xfrm>
          <a:prstGeom prst="rect">
            <a:avLst/>
          </a:prstGeom>
          <a:noFill/>
          <a:ln w="9525">
            <a:noFill/>
            <a:miter lim="800000"/>
            <a:headEnd/>
            <a:tailEnd/>
          </a:ln>
        </p:spPr>
      </p:pic>
      <p:sp>
        <p:nvSpPr>
          <p:cNvPr id="8" name="7 Oval Belirtme Çizgisi"/>
          <p:cNvSpPr/>
          <p:nvPr/>
        </p:nvSpPr>
        <p:spPr>
          <a:xfrm flipH="1">
            <a:off x="2051720" y="332656"/>
            <a:ext cx="6696744" cy="1008112"/>
          </a:xfrm>
          <a:prstGeom prst="wedgeEllipseCallout">
            <a:avLst>
              <a:gd name="adj1" fmla="val 59342"/>
              <a:gd name="adj2" fmla="val 7713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Hangi durumlarda </a:t>
            </a:r>
          </a:p>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Risk Değerlendirmesi yapılır?</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12</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9" name="1 Başlık"/>
          <p:cNvSpPr txBox="1">
            <a:spLocks/>
          </p:cNvSpPr>
          <p:nvPr/>
        </p:nvSpPr>
        <p:spPr>
          <a:xfrm>
            <a:off x="395536" y="3212976"/>
            <a:ext cx="8424936" cy="3240360"/>
          </a:xfrm>
          <a:prstGeom prst="rect">
            <a:avLst/>
          </a:prstGeom>
        </p:spPr>
        <p:txBody>
          <a:bodyPr vert="horz" lIns="91440" tIns="45720" rIns="91440" bIns="45720" rtlCol="0" anchor="ctr">
            <a:noAutofit/>
          </a:bodyPr>
          <a:lstStyle/>
          <a:p>
            <a:r>
              <a:rPr lang="tr-TR" sz="2000" b="1" dirty="0" smtClean="0">
                <a:latin typeface="Comic Sans MS" pitchFamily="66" charset="0"/>
              </a:rPr>
              <a:t>              a) Yeni bir makine veya ekipman alınması, </a:t>
            </a:r>
          </a:p>
          <a:p>
            <a:r>
              <a:rPr lang="tr-TR" sz="2000" b="1" dirty="0" smtClean="0">
                <a:latin typeface="Comic Sans MS" pitchFamily="66" charset="0"/>
              </a:rPr>
              <a:t>              b) Yeni tekniklerin geliştirilmesi, </a:t>
            </a:r>
          </a:p>
          <a:p>
            <a:r>
              <a:rPr lang="tr-TR" sz="2000" b="1" dirty="0" smtClean="0">
                <a:latin typeface="Comic Sans MS" pitchFamily="66" charset="0"/>
              </a:rPr>
              <a:t>c) İş organizasyonunda veya iş akışında değişiklikler yapılması, </a:t>
            </a:r>
          </a:p>
          <a:p>
            <a:r>
              <a:rPr lang="tr-TR" sz="2000" b="1" dirty="0" smtClean="0">
                <a:latin typeface="Comic Sans MS" pitchFamily="66" charset="0"/>
              </a:rPr>
              <a:t>ç) Yeni hammadde veya yarı mamul maddelerin üretim sürecine girmesi, </a:t>
            </a:r>
          </a:p>
          <a:p>
            <a:r>
              <a:rPr lang="tr-TR" sz="2000" b="1" dirty="0" smtClean="0">
                <a:latin typeface="Comic Sans MS" pitchFamily="66" charset="0"/>
              </a:rPr>
              <a:t>d) Yeni bir mevzuatın yürürlüğe girmesi veya mevcut mevzuatta değişiklik yapılması, </a:t>
            </a:r>
          </a:p>
          <a:p>
            <a:r>
              <a:rPr lang="tr-TR" sz="2000" b="1" dirty="0" smtClean="0">
                <a:latin typeface="Comic Sans MS" pitchFamily="66" charset="0"/>
              </a:rPr>
              <a:t>e) İş kazası veya meslek hastalığı meydana gelmesi, </a:t>
            </a:r>
          </a:p>
          <a:p>
            <a:r>
              <a:rPr lang="tr-TR" sz="2000" b="1" dirty="0" smtClean="0">
                <a:latin typeface="Comic Sans MS" pitchFamily="66" charset="0"/>
              </a:rPr>
              <a:t>f) İş kazası veya meslek hastalığı ile sonuçlanmasa bile yangın, parlama veya patlama gibi işyerindeki iş sağlığı ve güvenliğini ciddi şekilde etkileyen olayların ortaya çıkması. </a:t>
            </a:r>
            <a:endParaRPr kumimoji="0" lang="tr-TR" sz="20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95736" y="1484784"/>
            <a:ext cx="6408712" cy="3672408"/>
          </a:xfrm>
        </p:spPr>
        <p:txBody>
          <a:bodyPr>
            <a:noAutofit/>
          </a:bodyPr>
          <a:lstStyle/>
          <a:p>
            <a:pPr algn="just"/>
            <a:r>
              <a:rPr lang="tr-TR" sz="2400" dirty="0" smtClean="0">
                <a:latin typeface="Comic Sans MS" pitchFamily="66" charset="0"/>
              </a:rPr>
              <a:t>a) </a:t>
            </a:r>
            <a:r>
              <a:rPr lang="tr-TR" sz="2400" dirty="0" smtClean="0">
                <a:latin typeface="Comic Sans MS" pitchFamily="66" charset="0"/>
                <a:hlinkClick r:id="rId2" action="ppaction://hlinkfile"/>
              </a:rPr>
              <a:t>İşyerinizdeki tehlikeleri tespit ediniz</a:t>
            </a:r>
            <a:r>
              <a:rPr lang="tr-TR" sz="2400" dirty="0" smtClean="0">
                <a:latin typeface="Comic Sans MS" pitchFamily="66" charset="0"/>
              </a:rPr>
              <a:t>. Tespit edilmiş olan tehlikelerden kaynaklanabilecek riskleri belirleyiniz.    </a:t>
            </a:r>
            <a:r>
              <a:rPr lang="tr-TR" sz="100" dirty="0" smtClean="0">
                <a:latin typeface="Comic Sans MS" pitchFamily="66" charset="0"/>
              </a:rPr>
              <a:t>.  </a:t>
            </a:r>
            <a:br>
              <a:rPr lang="tr-TR" sz="100" dirty="0" smtClean="0">
                <a:latin typeface="Comic Sans MS" pitchFamily="66" charset="0"/>
              </a:rPr>
            </a:br>
            <a:r>
              <a:rPr lang="tr-TR" sz="2400" dirty="0" smtClean="0">
                <a:latin typeface="Comic Sans MS" pitchFamily="66" charset="0"/>
              </a:rPr>
              <a:t>b) Risk Kontrol Tedbirlerine karar veriniz. </a:t>
            </a:r>
            <a:br>
              <a:rPr lang="tr-TR" sz="2400" dirty="0" smtClean="0">
                <a:latin typeface="Comic Sans MS" pitchFamily="66" charset="0"/>
              </a:rPr>
            </a:br>
            <a:r>
              <a:rPr lang="tr-TR" sz="2400" dirty="0" smtClean="0">
                <a:latin typeface="Comic Sans MS" pitchFamily="66" charset="0"/>
              </a:rPr>
              <a:t>c) Risk Değerlendirme Formunu Ek 3.b‘ye göre hazırlayınız.                  </a:t>
            </a:r>
            <a:r>
              <a:rPr lang="tr-TR" sz="100" dirty="0" smtClean="0">
                <a:latin typeface="Comic Sans MS" pitchFamily="66" charset="0"/>
              </a:rPr>
              <a:t>. </a:t>
            </a:r>
            <a:br>
              <a:rPr lang="tr-TR" sz="100" dirty="0" smtClean="0">
                <a:latin typeface="Comic Sans MS" pitchFamily="66" charset="0"/>
              </a:rPr>
            </a:br>
            <a:r>
              <a:rPr lang="tr-TR" sz="2400" dirty="0" smtClean="0">
                <a:latin typeface="Comic Sans MS" pitchFamily="66" charset="0"/>
              </a:rPr>
              <a:t>d) Risk Değerlendirme yenileme süreleri;</a:t>
            </a:r>
            <a:br>
              <a:rPr lang="tr-TR" sz="2400" dirty="0" smtClean="0">
                <a:latin typeface="Comic Sans MS" pitchFamily="66" charset="0"/>
              </a:rPr>
            </a:br>
            <a:r>
              <a:rPr lang="tr-TR" sz="2200" dirty="0" smtClean="0">
                <a:solidFill>
                  <a:srgbClr val="FF0000"/>
                </a:solidFill>
                <a:latin typeface="Comic Sans MS" pitchFamily="66" charset="0"/>
              </a:rPr>
              <a:t> </a:t>
            </a:r>
            <a:br>
              <a:rPr lang="tr-TR" sz="2200" dirty="0" smtClean="0">
                <a:solidFill>
                  <a:srgbClr val="FF0000"/>
                </a:solidFill>
                <a:latin typeface="Comic Sans MS" pitchFamily="66" charset="0"/>
              </a:rPr>
            </a:br>
            <a:r>
              <a:rPr lang="tr-TR" sz="1600" dirty="0" smtClean="0">
                <a:solidFill>
                  <a:srgbClr val="FF0000"/>
                </a:solidFill>
                <a:latin typeface="Comic Sans MS" pitchFamily="66" charset="0"/>
                <a:hlinkClick r:id="rId3" action="ppaction://hlinkfile"/>
              </a:rPr>
              <a:t>EK-3.b Örnek Risk Değerlendirme Formu </a:t>
            </a:r>
            <a:endParaRPr lang="tr-TR" sz="22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4" cstate="print"/>
          <a:srcRect/>
          <a:stretch>
            <a:fillRect/>
          </a:stretch>
        </p:blipFill>
        <p:spPr bwMode="auto">
          <a:xfrm flipH="1">
            <a:off x="0" y="1124744"/>
            <a:ext cx="1907704" cy="3312368"/>
          </a:xfrm>
          <a:prstGeom prst="rect">
            <a:avLst/>
          </a:prstGeom>
          <a:noFill/>
          <a:ln w="9525">
            <a:noFill/>
            <a:miter lim="800000"/>
            <a:headEnd/>
            <a:tailEnd/>
          </a:ln>
        </p:spPr>
      </p:pic>
      <p:sp>
        <p:nvSpPr>
          <p:cNvPr id="8" name="7 Oval Belirtme Çizgisi"/>
          <p:cNvSpPr/>
          <p:nvPr/>
        </p:nvSpPr>
        <p:spPr>
          <a:xfrm flipH="1">
            <a:off x="2051720" y="476672"/>
            <a:ext cx="6696744" cy="1008112"/>
          </a:xfrm>
          <a:prstGeom prst="wedgeEllipseCallout">
            <a:avLst>
              <a:gd name="adj1" fmla="val 59342"/>
              <a:gd name="adj2" fmla="val 7713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Kurum Risk Değerlendirme çalışmalarına başlayalım.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13</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9" name="1 Başlık"/>
          <p:cNvSpPr txBox="1">
            <a:spLocks/>
          </p:cNvSpPr>
          <p:nvPr/>
        </p:nvSpPr>
        <p:spPr>
          <a:xfrm>
            <a:off x="683568" y="4941168"/>
            <a:ext cx="7992888" cy="1368152"/>
          </a:xfrm>
          <a:prstGeom prst="rect">
            <a:avLst/>
          </a:prstGeom>
        </p:spPr>
        <p:txBody>
          <a:bodyPr vert="horz" lIns="91440" tIns="45720" rIns="91440" bIns="45720" rtlCol="0" anchor="ctr">
            <a:noAutofit/>
          </a:bodyPr>
          <a:lstStyle/>
          <a:p>
            <a:r>
              <a:rPr lang="tr-TR" sz="2000" b="1" dirty="0" smtClean="0">
                <a:solidFill>
                  <a:srgbClr val="7030A0"/>
                </a:solidFill>
                <a:latin typeface="Comic Sans MS" pitchFamily="66" charset="0"/>
              </a:rPr>
              <a:t>Az Tehlikeli İşyerlerinde </a:t>
            </a:r>
            <a:r>
              <a:rPr lang="tr-TR" sz="2000" b="1" dirty="0" smtClean="0">
                <a:solidFill>
                  <a:srgbClr val="FF0000"/>
                </a:solidFill>
                <a:latin typeface="Comic Sans MS" pitchFamily="66" charset="0"/>
              </a:rPr>
              <a:t>6 yılda</a:t>
            </a:r>
            <a:r>
              <a:rPr lang="tr-TR" sz="2000" b="1" dirty="0" smtClean="0">
                <a:solidFill>
                  <a:srgbClr val="7030A0"/>
                </a:solidFill>
                <a:latin typeface="Comic Sans MS" pitchFamily="66" charset="0"/>
              </a:rPr>
              <a:t> bir </a:t>
            </a:r>
          </a:p>
          <a:p>
            <a:r>
              <a:rPr lang="tr-TR" sz="2000" b="1" dirty="0" smtClean="0">
                <a:solidFill>
                  <a:srgbClr val="7030A0"/>
                </a:solidFill>
                <a:latin typeface="Comic Sans MS" pitchFamily="66" charset="0"/>
              </a:rPr>
              <a:t>Tehlikeli İşyerlerinde </a:t>
            </a:r>
            <a:r>
              <a:rPr lang="tr-TR" sz="2000" b="1" dirty="0" smtClean="0">
                <a:solidFill>
                  <a:srgbClr val="FF0000"/>
                </a:solidFill>
                <a:latin typeface="Comic Sans MS" pitchFamily="66" charset="0"/>
              </a:rPr>
              <a:t>4 yılda </a:t>
            </a:r>
            <a:r>
              <a:rPr lang="tr-TR" sz="2000" b="1" dirty="0" smtClean="0">
                <a:solidFill>
                  <a:srgbClr val="7030A0"/>
                </a:solidFill>
                <a:latin typeface="Comic Sans MS" pitchFamily="66" charset="0"/>
              </a:rPr>
              <a:t>bir </a:t>
            </a:r>
          </a:p>
          <a:p>
            <a:r>
              <a:rPr lang="tr-TR" sz="2000" b="1" dirty="0" smtClean="0">
                <a:solidFill>
                  <a:srgbClr val="7030A0"/>
                </a:solidFill>
                <a:latin typeface="Comic Sans MS" pitchFamily="66" charset="0"/>
              </a:rPr>
              <a:t>Çok Tehlikeli İşyerlerinde </a:t>
            </a:r>
            <a:r>
              <a:rPr lang="tr-TR" sz="2000" b="1" dirty="0" smtClean="0">
                <a:solidFill>
                  <a:srgbClr val="FF0000"/>
                </a:solidFill>
                <a:latin typeface="Comic Sans MS" pitchFamily="66" charset="0"/>
              </a:rPr>
              <a:t>2 yılda </a:t>
            </a:r>
            <a:r>
              <a:rPr lang="tr-TR" sz="2000" b="1" dirty="0" smtClean="0">
                <a:solidFill>
                  <a:srgbClr val="7030A0"/>
                </a:solidFill>
                <a:latin typeface="Comic Sans MS" pitchFamily="66" charset="0"/>
              </a:rPr>
              <a:t>bir yenilenmesi gerekir. </a:t>
            </a:r>
            <a:endParaRPr kumimoji="0" lang="tr-TR" sz="2000" b="1" i="0" u="none" strike="noStrike" kern="1200" cap="none" spc="0" normalizeH="0" baseline="0" noProof="0" dirty="0">
              <a:ln>
                <a:noFill/>
              </a:ln>
              <a:solidFill>
                <a:srgbClr val="7030A0"/>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Dikdörtgen"/>
          <p:cNvSpPr/>
          <p:nvPr/>
        </p:nvSpPr>
        <p:spPr>
          <a:xfrm>
            <a:off x="4427984" y="3645024"/>
            <a:ext cx="504056"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14</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2" name="9 Metin kutusu"/>
          <p:cNvSpPr txBox="1"/>
          <p:nvPr/>
        </p:nvSpPr>
        <p:spPr>
          <a:xfrm>
            <a:off x="5724525" y="438150"/>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14"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graphicFrame>
        <p:nvGraphicFramePr>
          <p:cNvPr id="18" name="17 Tablo"/>
          <p:cNvGraphicFramePr>
            <a:graphicFrameLocks noGrp="1"/>
          </p:cNvGraphicFramePr>
          <p:nvPr>
            <p:extLst>
              <p:ext uri="{D42A27DB-BD31-4B8C-83A1-F6EECF244321}">
                <p14:modId xmlns:p14="http://schemas.microsoft.com/office/powerpoint/2010/main" val="685905163"/>
              </p:ext>
            </p:extLst>
          </p:nvPr>
        </p:nvGraphicFramePr>
        <p:xfrm>
          <a:off x="107505" y="1213245"/>
          <a:ext cx="8928990" cy="4880051"/>
        </p:xfrm>
        <a:graphic>
          <a:graphicData uri="http://schemas.openxmlformats.org/drawingml/2006/table">
            <a:tbl>
              <a:tblPr/>
              <a:tblGrid>
                <a:gridCol w="365837"/>
                <a:gridCol w="497710"/>
                <a:gridCol w="453847"/>
                <a:gridCol w="703221"/>
                <a:gridCol w="791231"/>
                <a:gridCol w="518979"/>
                <a:gridCol w="520042"/>
                <a:gridCol w="247691"/>
                <a:gridCol w="219564"/>
                <a:gridCol w="218381"/>
                <a:gridCol w="288032"/>
                <a:gridCol w="807663"/>
                <a:gridCol w="507281"/>
                <a:gridCol w="447484"/>
                <a:gridCol w="512320"/>
                <a:gridCol w="292754"/>
                <a:gridCol w="382015"/>
                <a:gridCol w="303093"/>
                <a:gridCol w="303093"/>
                <a:gridCol w="137188"/>
                <a:gridCol w="137188"/>
                <a:gridCol w="137188"/>
                <a:gridCol w="137188"/>
              </a:tblGrid>
              <a:tr h="209186">
                <a:tc gridSpan="2">
                  <a:txBody>
                    <a:bodyPr/>
                    <a:lstStyle/>
                    <a:p>
                      <a:pPr algn="l" fontAlgn="ctr"/>
                      <a:r>
                        <a:rPr lang="tr-TR" sz="600" b="1" i="0" u="none" strike="noStrike" dirty="0">
                          <a:solidFill>
                            <a:srgbClr val="000000"/>
                          </a:solidFill>
                          <a:latin typeface="Times New Roman"/>
                        </a:rPr>
                        <a:t>TESİS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smtClean="0">
                          <a:solidFill>
                            <a:srgbClr val="000000"/>
                          </a:solidFill>
                          <a:latin typeface="Times New Roman"/>
                        </a:rPr>
                        <a:t>Tire </a:t>
                      </a:r>
                      <a:r>
                        <a:rPr lang="tr-TR" sz="600" b="1" i="0" u="none" strike="noStrike" dirty="0">
                          <a:solidFill>
                            <a:srgbClr val="000000"/>
                          </a:solidFill>
                          <a:latin typeface="Times New Roman"/>
                        </a:rPr>
                        <a:t>İLÇE MİLLİ EĞİTİM MÜDÜRLÜĞÜ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rowSpan="6" gridSpan="6">
                  <a:txBody>
                    <a:bodyPr/>
                    <a:lstStyle/>
                    <a:p>
                      <a:pPr algn="l" fontAlgn="b"/>
                      <a:r>
                        <a:rPr lang="tr-TR" sz="600" b="1" i="0" u="none" strike="noStrike" dirty="0">
                          <a:solidFill>
                            <a:srgbClr val="FF0000"/>
                          </a:solidFill>
                          <a:latin typeface="Times New Roman"/>
                        </a:rPr>
                        <a:t>                         .</a:t>
                      </a:r>
                      <a:endParaRPr lang="tr-TR" sz="600" b="0" i="0" u="none" strike="noStrike" dirty="0">
                        <a:solidFill>
                          <a:srgbClr val="000000"/>
                        </a:solidFill>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gridSpan="5">
                  <a:txBody>
                    <a:bodyPr/>
                    <a:lstStyle/>
                    <a:p>
                      <a:pPr algn="ctr" fontAlgn="ctr"/>
                      <a:r>
                        <a:rPr lang="tr-TR" sz="600" b="1" i="0" u="none" strike="noStrike">
                          <a:solidFill>
                            <a:srgbClr val="000000"/>
                          </a:solidFill>
                          <a:latin typeface="Times New Roman"/>
                        </a:rPr>
                        <a:t>DEĞERLENDİRMELERİ YAPAN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6" gridSpan="7">
                  <a:txBody>
                    <a:bodyPr/>
                    <a:lstStyle/>
                    <a:p>
                      <a:pPr algn="l" fontAlgn="b"/>
                      <a:r>
                        <a:rPr lang="tr-TR" sz="400" b="1" i="0" u="none" strike="noStrike" dirty="0">
                          <a:solidFill>
                            <a:srgbClr val="000000"/>
                          </a:solidFill>
                          <a:latin typeface="Times New Roman"/>
                        </a:rPr>
                        <a:t> </a:t>
                      </a:r>
                      <a:endParaRPr lang="tr-TR" sz="3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r>
              <a:tr h="209186">
                <a:tc gridSpan="2">
                  <a:txBody>
                    <a:bodyPr/>
                    <a:lstStyle/>
                    <a:p>
                      <a:pPr algn="l" fontAlgn="ctr"/>
                      <a:r>
                        <a:rPr lang="tr-TR" sz="600" b="1" i="0" u="none" strike="noStrike" dirty="0">
                          <a:solidFill>
                            <a:srgbClr val="000000"/>
                          </a:solidFill>
                          <a:latin typeface="Times New Roman"/>
                        </a:rPr>
                        <a:t>SGK SİCİL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RİSK DEĞERLENDİRME EKİBİ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ADRES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DEĞERLENDİRME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RİSK METODU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BÖLÜM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a:solidFill>
                            <a:srgbClr val="000000"/>
                          </a:solidFill>
                          <a:latin typeface="Times New Roman"/>
                        </a:rPr>
                        <a:t>İLÇE MİLLİ EĞİTİM KATLARI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KONTROL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FORMU DOLDURAN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rowSpan="2">
                  <a:txBody>
                    <a:bodyPr/>
                    <a:lstStyle/>
                    <a:p>
                      <a:pPr algn="ctr" fontAlgn="ctr"/>
                      <a:r>
                        <a:rPr lang="tr-TR" sz="600" b="1" i="0" u="none" strike="noStrike" dirty="0">
                          <a:solidFill>
                            <a:srgbClr val="000000"/>
                          </a:solidFill>
                          <a:latin typeface="Times New Roman"/>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tr-TR" sz="600" b="1" i="0" u="none" strike="noStrike" dirty="0">
                          <a:solidFill>
                            <a:srgbClr val="000000"/>
                          </a:solidFill>
                          <a:latin typeface="Times New Roman"/>
                        </a:rPr>
                        <a:t>MEVCUT DURUM FOTOĞRAF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9">
                  <a:txBody>
                    <a:bodyPr/>
                    <a:lstStyle/>
                    <a:p>
                      <a:pPr algn="ctr" fontAlgn="ctr"/>
                      <a:r>
                        <a:rPr lang="tr-TR" sz="600" b="1" i="0" u="none" strike="noStrike" dirty="0">
                          <a:solidFill>
                            <a:srgbClr val="000000"/>
                          </a:solidFill>
                          <a:latin typeface="Times New Roman"/>
                        </a:rPr>
                        <a:t>RİSK  DEĞERLENDİRMESİ  ( R 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DÜZELTİCİ  ÖNLEYİCİ  FAALİYET  ( D Ö F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600" b="1" i="0" u="none" strike="noStrike" dirty="0">
                          <a:solidFill>
                            <a:srgbClr val="000000"/>
                          </a:solidFill>
                          <a:latin typeface="Times New Roman"/>
                        </a:rPr>
                        <a:t>ÖNLEM  SONUCU  VE  KONTROLLER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72712">
                <a:tc vMerge="1">
                  <a:txBody>
                    <a:bodyPr/>
                    <a:lstStyle/>
                    <a:p>
                      <a:endParaRPr lang="tr-TR"/>
                    </a:p>
                  </a:txBody>
                  <a:tcPr/>
                </a:tc>
                <a:tc vMerge="1">
                  <a:txBody>
                    <a:bodyPr/>
                    <a:lstStyle/>
                    <a:p>
                      <a:endParaRPr lang="tr-TR"/>
                    </a:p>
                  </a:txBody>
                  <a:tcPr/>
                </a:tc>
                <a:tc>
                  <a:txBody>
                    <a:bodyPr/>
                    <a:lstStyle/>
                    <a:p>
                      <a:pPr algn="ctr" fontAlgn="ctr"/>
                      <a:r>
                        <a:rPr lang="tr-TR" sz="600" b="1" i="0" u="none" strike="noStrike" dirty="0">
                          <a:solidFill>
                            <a:srgbClr val="000000"/>
                          </a:solidFill>
                          <a:latin typeface="Times New Roman"/>
                        </a:rPr>
                        <a:t>KONTROL EDİLEN BİRİM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UNSURU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ETKİLENEN KİŞİLER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OLASILIK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ALINACAK ÖNLEMLER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MEVZUAT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SORUMLU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TERMİN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GERÇEKLEŞME TARİHİ</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ÖNLEM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TARİH</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SORUMLU</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OLASILIK</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947365">
                <a:tc>
                  <a:txBody>
                    <a:bodyPr/>
                    <a:lstStyle/>
                    <a:p>
                      <a:pPr algn="ctr" fontAlgn="ctr"/>
                      <a:r>
                        <a:rPr lang="tr-TR" sz="600" b="1" i="0" u="none" strike="noStrike" dirty="0">
                          <a:solidFill>
                            <a:srgbClr val="000000"/>
                          </a:solidFill>
                          <a:latin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47836">
                <a:tc>
                  <a:txBody>
                    <a:bodyPr/>
                    <a:lstStyle/>
                    <a:p>
                      <a:pPr algn="ctr" fontAlgn="ctr"/>
                      <a:r>
                        <a:rPr lang="tr-TR" sz="600" b="1" i="0" u="none" strike="noStrike">
                          <a:solidFill>
                            <a:srgbClr val="000000"/>
                          </a:solidFill>
                          <a:latin typeface="Times New Roman"/>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47836">
                <a:tc>
                  <a:txBody>
                    <a:bodyPr/>
                    <a:lstStyle/>
                    <a:p>
                      <a:pPr algn="ctr" fontAlgn="ctr"/>
                      <a:r>
                        <a:rPr lang="tr-TR" sz="600" b="1" i="0" u="none" strike="noStrike">
                          <a:solidFill>
                            <a:srgbClr val="000000"/>
                          </a:solidFill>
                          <a:latin typeface="Times New Roman"/>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9" name="263 Resim" descr="C:\Users\HP\Pictures\MEBlogo.jpg"/>
          <p:cNvPicPr/>
          <p:nvPr/>
        </p:nvPicPr>
        <p:blipFill>
          <a:blip r:embed="rId3" cstate="print"/>
          <a:srcRect/>
          <a:stretch>
            <a:fillRect/>
          </a:stretch>
        </p:blipFill>
        <p:spPr bwMode="auto">
          <a:xfrm>
            <a:off x="3419872" y="1340768"/>
            <a:ext cx="1015101" cy="936104"/>
          </a:xfrm>
          <a:prstGeom prst="rect">
            <a:avLst/>
          </a:prstGeom>
          <a:noFill/>
          <a:ln w="9525">
            <a:noFill/>
            <a:miter lim="800000"/>
            <a:headEnd/>
            <a:tailEnd/>
          </a:ln>
        </p:spPr>
      </p:pic>
      <p:pic>
        <p:nvPicPr>
          <p:cNvPr id="20"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pic>
        <p:nvPicPr>
          <p:cNvPr id="21" name="4 Resim" descr="C:\Users\ARİF ÖĞRETMEN\Desktop\AAA.png"/>
          <p:cNvPicPr/>
          <p:nvPr/>
        </p:nvPicPr>
        <p:blipFill>
          <a:blip r:embed="rId2" cstate="print"/>
          <a:srcRect/>
          <a:stretch>
            <a:fillRect/>
          </a:stretch>
        </p:blipFill>
        <p:spPr bwMode="auto">
          <a:xfrm>
            <a:off x="7524328" y="1268760"/>
            <a:ext cx="1440160" cy="1152128"/>
          </a:xfrm>
          <a:prstGeom prst="rect">
            <a:avLst/>
          </a:prstGeom>
          <a:noFill/>
          <a:ln w="9525">
            <a:noFill/>
            <a:miter lim="800000"/>
            <a:headEnd/>
            <a:tailEnd/>
          </a:ln>
        </p:spPr>
      </p:pic>
      <p:sp>
        <p:nvSpPr>
          <p:cNvPr id="24" name="1 Başlık"/>
          <p:cNvSpPr>
            <a:spLocks noGrp="1"/>
          </p:cNvSpPr>
          <p:nvPr>
            <p:ph type="ctrTitle"/>
          </p:nvPr>
        </p:nvSpPr>
        <p:spPr>
          <a:xfrm>
            <a:off x="1403648" y="3645024"/>
            <a:ext cx="720080" cy="936104"/>
          </a:xfrm>
        </p:spPr>
        <p:txBody>
          <a:bodyPr>
            <a:noAutofit/>
          </a:bodyPr>
          <a:lstStyle/>
          <a:p>
            <a:r>
              <a:rPr lang="tr-TR" sz="700" dirty="0" smtClean="0">
                <a:latin typeface="Times New Roman" pitchFamily="18" charset="0"/>
                <a:cs typeface="Times New Roman" pitchFamily="18" charset="0"/>
              </a:rPr>
              <a:t>Uyarı Levhası</a:t>
            </a:r>
            <a:endParaRPr lang="tr-TR" sz="700" dirty="0">
              <a:solidFill>
                <a:srgbClr val="FF0000"/>
              </a:solidFill>
              <a:latin typeface="Times New Roman" pitchFamily="18" charset="0"/>
              <a:cs typeface="Times New Roman" pitchFamily="18" charset="0"/>
            </a:endParaRPr>
          </a:p>
        </p:txBody>
      </p:sp>
      <p:sp>
        <p:nvSpPr>
          <p:cNvPr id="25" name="1 Başlık"/>
          <p:cNvSpPr txBox="1">
            <a:spLocks/>
          </p:cNvSpPr>
          <p:nvPr/>
        </p:nvSpPr>
        <p:spPr>
          <a:xfrm>
            <a:off x="2843808" y="3645024"/>
            <a:ext cx="648072"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Öğrenciler, Çalışanlar,</a:t>
            </a:r>
            <a:r>
              <a:rPr kumimoji="0" lang="tr-TR" sz="7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Ziyaretçiler</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6" name="1 Başlık"/>
          <p:cNvSpPr txBox="1">
            <a:spLocks/>
          </p:cNvSpPr>
          <p:nvPr/>
        </p:nvSpPr>
        <p:spPr>
          <a:xfrm>
            <a:off x="2123728" y="3645024"/>
            <a:ext cx="792088" cy="86409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700" dirty="0" smtClean="0">
                <a:latin typeface="Times New Roman" pitchFamily="18" charset="0"/>
                <a:ea typeface="+mj-ea"/>
                <a:cs typeface="Times New Roman" pitchFamily="18" charset="0"/>
              </a:rPr>
              <a:t>İ</a:t>
            </a:r>
            <a:r>
              <a:rPr kumimoji="0" lang="tr-TR" sz="7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şaretlenmemiş</a:t>
            </a:r>
            <a:r>
              <a:rPr kumimoji="0" lang="tr-TR" sz="7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acil çıkış yolları</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7" name="1 Başlık"/>
          <p:cNvSpPr txBox="1">
            <a:spLocks/>
          </p:cNvSpPr>
          <p:nvPr/>
        </p:nvSpPr>
        <p:spPr>
          <a:xfrm>
            <a:off x="971600" y="3645024"/>
            <a:ext cx="504056"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Acil Çıkışlar</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8" name="1 Başlık"/>
          <p:cNvSpPr txBox="1">
            <a:spLocks/>
          </p:cNvSpPr>
          <p:nvPr/>
        </p:nvSpPr>
        <p:spPr>
          <a:xfrm>
            <a:off x="3419872" y="3645024"/>
            <a:ext cx="648072"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Ezilme, izdiham, Takılıp düşme, Yaralanma</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9" name="1 Başlık"/>
          <p:cNvSpPr txBox="1">
            <a:spLocks/>
          </p:cNvSpPr>
          <p:nvPr/>
        </p:nvSpPr>
        <p:spPr>
          <a:xfrm>
            <a:off x="3923928" y="3645024"/>
            <a:ext cx="288032"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9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3</a:t>
            </a:r>
            <a:endParaRPr kumimoji="0" lang="tr-TR" sz="9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0" name="1 Başlık"/>
          <p:cNvSpPr txBox="1">
            <a:spLocks/>
          </p:cNvSpPr>
          <p:nvPr/>
        </p:nvSpPr>
        <p:spPr>
          <a:xfrm>
            <a:off x="4211960" y="3645024"/>
            <a:ext cx="216024" cy="936104"/>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9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4</a:t>
            </a:r>
            <a:endParaRPr kumimoji="0" lang="tr-TR" sz="9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2" name="1 Başlık"/>
          <p:cNvSpPr txBox="1">
            <a:spLocks/>
          </p:cNvSpPr>
          <p:nvPr/>
        </p:nvSpPr>
        <p:spPr>
          <a:xfrm>
            <a:off x="4355976" y="3645024"/>
            <a:ext cx="648072"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9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R3     12</a:t>
            </a:r>
            <a:endParaRPr kumimoji="0" lang="tr-TR" sz="9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3" name="1 Başlık"/>
          <p:cNvSpPr txBox="1">
            <a:spLocks/>
          </p:cNvSpPr>
          <p:nvPr/>
        </p:nvSpPr>
        <p:spPr>
          <a:xfrm>
            <a:off x="4932040" y="3645024"/>
            <a:ext cx="864096" cy="936104"/>
          </a:xfrm>
          <a:prstGeom prst="rect">
            <a:avLst/>
          </a:prstGeom>
        </p:spPr>
        <p:txBody>
          <a:bodyPr vert="horz" lIns="91440" tIns="45720" rIns="91440" bIns="45720" rtlCol="0" anchor="ctr">
            <a:noAutofit/>
          </a:bodyPr>
          <a:lstStyle/>
          <a:p>
            <a:pPr lvl="0" algn="ctr">
              <a:spcBef>
                <a:spcPct val="0"/>
              </a:spcBef>
            </a:pPr>
            <a:r>
              <a:rPr lang="tr-TR" sz="700" dirty="0" smtClean="0">
                <a:latin typeface="Times New Roman" pitchFamily="18" charset="0"/>
                <a:ea typeface="+mj-ea"/>
                <a:cs typeface="Times New Roman" pitchFamily="18" charset="0"/>
              </a:rPr>
              <a:t>Acil çıkışlar ve yolları işaretlenmeli, ikaz, uyarı ve yönlendirme levhaları yerleştirilmeli ve ışıklandırılmalı.</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4" name="1 Başlık"/>
          <p:cNvSpPr txBox="1">
            <a:spLocks/>
          </p:cNvSpPr>
          <p:nvPr/>
        </p:nvSpPr>
        <p:spPr>
          <a:xfrm>
            <a:off x="5652120" y="3645024"/>
            <a:ext cx="648072" cy="1008112"/>
          </a:xfrm>
          <a:prstGeom prst="rect">
            <a:avLst/>
          </a:prstGeom>
        </p:spPr>
        <p:txBody>
          <a:bodyPr vert="horz" lIns="91440" tIns="45720" rIns="91440" bIns="45720" rtlCol="0" anchor="ctr">
            <a:noAutofit/>
          </a:bodyPr>
          <a:lstStyle/>
          <a:p>
            <a:pPr lvl="0" algn="ctr">
              <a:spcBef>
                <a:spcPct val="0"/>
              </a:spcBef>
            </a:pPr>
            <a:r>
              <a:rPr lang="tr-TR" sz="700" dirty="0" smtClean="0">
                <a:latin typeface="Times New Roman" pitchFamily="18" charset="0"/>
                <a:ea typeface="+mj-ea"/>
                <a:cs typeface="Times New Roman" pitchFamily="18" charset="0"/>
              </a:rPr>
              <a:t>İşyerlerinde Acil Durumlar Hakkında Yönetmelik</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5" name="1 Başlık"/>
          <p:cNvSpPr txBox="1">
            <a:spLocks/>
          </p:cNvSpPr>
          <p:nvPr/>
        </p:nvSpPr>
        <p:spPr>
          <a:xfrm>
            <a:off x="6156176" y="3645024"/>
            <a:ext cx="576064"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Sivil Savunma Birimi</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6" name="1 Başlık"/>
          <p:cNvSpPr txBox="1">
            <a:spLocks/>
          </p:cNvSpPr>
          <p:nvPr/>
        </p:nvSpPr>
        <p:spPr>
          <a:xfrm>
            <a:off x="6588224" y="3645024"/>
            <a:ext cx="720080"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21/09/2016</a:t>
            </a:r>
            <a:endParaRPr kumimoji="0" lang="tr-TR" sz="7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25" grpId="0"/>
      <p:bldP spid="26" grpId="0"/>
      <p:bldP spid="27" grpId="0"/>
      <p:bldP spid="28" grpId="0"/>
      <p:bldP spid="29" grpId="0"/>
      <p:bldP spid="30"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D014F31B-D79B-4AAE-8728-4F3B93F662FA}" type="slidenum">
              <a:rPr lang="tr-TR" smtClean="0"/>
              <a:pPr/>
              <a:t>15</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44034" name="Picture 2" descr="C:\Users\HP\Desktop\KARABAĞLAR İLÇE İSG\İLÇE RİSK ANALİZİ\SAM_3541.JPG"/>
          <p:cNvPicPr>
            <a:picLocks noChangeAspect="1" noChangeArrowheads="1"/>
          </p:cNvPicPr>
          <p:nvPr/>
        </p:nvPicPr>
        <p:blipFill>
          <a:blip r:embed="rId2" cstate="print"/>
          <a:srcRect/>
          <a:stretch>
            <a:fillRect/>
          </a:stretch>
        </p:blipFill>
        <p:spPr bwMode="auto">
          <a:xfrm>
            <a:off x="-37854" y="0"/>
            <a:ext cx="9181854" cy="69300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Dikdörtgen"/>
          <p:cNvSpPr/>
          <p:nvPr/>
        </p:nvSpPr>
        <p:spPr>
          <a:xfrm>
            <a:off x="4427984" y="4581128"/>
            <a:ext cx="504056" cy="1008112"/>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7" name="36 Dikdörtgen"/>
          <p:cNvSpPr/>
          <p:nvPr/>
        </p:nvSpPr>
        <p:spPr>
          <a:xfrm>
            <a:off x="4427984" y="3645024"/>
            <a:ext cx="504056"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16</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2" name="9 Metin kutusu"/>
          <p:cNvSpPr txBox="1"/>
          <p:nvPr/>
        </p:nvSpPr>
        <p:spPr>
          <a:xfrm>
            <a:off x="5724525" y="438150"/>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14"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graphicFrame>
        <p:nvGraphicFramePr>
          <p:cNvPr id="18" name="17 Tablo"/>
          <p:cNvGraphicFramePr>
            <a:graphicFrameLocks noGrp="1"/>
          </p:cNvGraphicFramePr>
          <p:nvPr>
            <p:extLst>
              <p:ext uri="{D42A27DB-BD31-4B8C-83A1-F6EECF244321}">
                <p14:modId xmlns:p14="http://schemas.microsoft.com/office/powerpoint/2010/main" val="1749365270"/>
              </p:ext>
            </p:extLst>
          </p:nvPr>
        </p:nvGraphicFramePr>
        <p:xfrm>
          <a:off x="107505" y="1196752"/>
          <a:ext cx="8928990" cy="5140327"/>
        </p:xfrm>
        <a:graphic>
          <a:graphicData uri="http://schemas.openxmlformats.org/drawingml/2006/table">
            <a:tbl>
              <a:tblPr/>
              <a:tblGrid>
                <a:gridCol w="365837"/>
                <a:gridCol w="497710"/>
                <a:gridCol w="453847"/>
                <a:gridCol w="703221"/>
                <a:gridCol w="791231"/>
                <a:gridCol w="518979"/>
                <a:gridCol w="520042"/>
                <a:gridCol w="247691"/>
                <a:gridCol w="219564"/>
                <a:gridCol w="218381"/>
                <a:gridCol w="288032"/>
                <a:gridCol w="807663"/>
                <a:gridCol w="507281"/>
                <a:gridCol w="447484"/>
                <a:gridCol w="512320"/>
                <a:gridCol w="292754"/>
                <a:gridCol w="382015"/>
                <a:gridCol w="303093"/>
                <a:gridCol w="303093"/>
                <a:gridCol w="137188"/>
                <a:gridCol w="137188"/>
                <a:gridCol w="137188"/>
                <a:gridCol w="137188"/>
              </a:tblGrid>
              <a:tr h="209186">
                <a:tc gridSpan="2">
                  <a:txBody>
                    <a:bodyPr/>
                    <a:lstStyle/>
                    <a:p>
                      <a:pPr algn="l" fontAlgn="ctr"/>
                      <a:r>
                        <a:rPr lang="tr-TR" sz="600" b="1" i="0" u="none" strike="noStrike" dirty="0">
                          <a:solidFill>
                            <a:srgbClr val="000000"/>
                          </a:solidFill>
                          <a:latin typeface="Times New Roman"/>
                        </a:rPr>
                        <a:t>TESİS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smtClean="0">
                          <a:solidFill>
                            <a:srgbClr val="000000"/>
                          </a:solidFill>
                          <a:latin typeface="Times New Roman"/>
                        </a:rPr>
                        <a:t>Tire </a:t>
                      </a:r>
                      <a:r>
                        <a:rPr lang="tr-TR" sz="600" b="1" i="0" u="none" strike="noStrike" dirty="0">
                          <a:solidFill>
                            <a:srgbClr val="000000"/>
                          </a:solidFill>
                          <a:latin typeface="Times New Roman"/>
                        </a:rPr>
                        <a:t>İLÇE MİLLİ EĞİTİM MÜDÜRLÜĞÜ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rowSpan="6" gridSpan="6">
                  <a:txBody>
                    <a:bodyPr/>
                    <a:lstStyle/>
                    <a:p>
                      <a:pPr algn="l" fontAlgn="b"/>
                      <a:r>
                        <a:rPr lang="tr-TR" sz="600" b="1" i="0" u="none" strike="noStrike">
                          <a:solidFill>
                            <a:srgbClr val="FF0000"/>
                          </a:solidFill>
                          <a:latin typeface="Times New Roman"/>
                        </a:rPr>
                        <a:t>                         .</a:t>
                      </a:r>
                      <a:endParaRPr lang="tr-TR" sz="600" b="0" i="0" u="none" strike="noStrike">
                        <a:solidFill>
                          <a:srgbClr val="000000"/>
                        </a:solidFill>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DEĞERLENDİRMELERİ YAPAN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6" gridSpan="7">
                  <a:txBody>
                    <a:bodyPr/>
                    <a:lstStyle/>
                    <a:p>
                      <a:pPr algn="l" fontAlgn="b"/>
                      <a:r>
                        <a:rPr lang="tr-TR" sz="400" b="1" i="0" u="none" strike="noStrike" dirty="0">
                          <a:solidFill>
                            <a:srgbClr val="000000"/>
                          </a:solidFill>
                          <a:latin typeface="Times New Roman"/>
                        </a:rPr>
                        <a:t> </a:t>
                      </a:r>
                      <a:endParaRPr lang="tr-TR" sz="3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r>
              <a:tr h="209186">
                <a:tc gridSpan="2">
                  <a:txBody>
                    <a:bodyPr/>
                    <a:lstStyle/>
                    <a:p>
                      <a:pPr algn="l" fontAlgn="ctr"/>
                      <a:r>
                        <a:rPr lang="tr-TR" sz="600" b="1" i="0" u="none" strike="noStrike" dirty="0">
                          <a:solidFill>
                            <a:srgbClr val="000000"/>
                          </a:solidFill>
                          <a:latin typeface="Times New Roman"/>
                        </a:rPr>
                        <a:t>SGK SİCİL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RİSK DEĞERLENDİRME EKİBİ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ADRES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DEĞERLENDİRME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RİSK METODU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BÖLÜM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a:solidFill>
                            <a:srgbClr val="000000"/>
                          </a:solidFill>
                          <a:latin typeface="Times New Roman"/>
                        </a:rPr>
                        <a:t>İLÇE MİLLİ EĞİTİM KATLARI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KONTROL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FORMU DOLDURAN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rowSpan="2">
                  <a:txBody>
                    <a:bodyPr/>
                    <a:lstStyle/>
                    <a:p>
                      <a:pPr algn="ctr" fontAlgn="ctr"/>
                      <a:r>
                        <a:rPr lang="tr-TR" sz="600" b="1" i="0" u="none" strike="noStrike" dirty="0">
                          <a:solidFill>
                            <a:srgbClr val="000000"/>
                          </a:solidFill>
                          <a:latin typeface="Times New Roman"/>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tr-TR" sz="600" b="1" i="0" u="none" strike="noStrike" dirty="0">
                          <a:solidFill>
                            <a:srgbClr val="000000"/>
                          </a:solidFill>
                          <a:latin typeface="Times New Roman"/>
                        </a:rPr>
                        <a:t>MEVCUT DURUM FOTOĞRAF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9">
                  <a:txBody>
                    <a:bodyPr/>
                    <a:lstStyle/>
                    <a:p>
                      <a:pPr algn="ctr" fontAlgn="ctr"/>
                      <a:r>
                        <a:rPr lang="tr-TR" sz="600" b="1" i="0" u="none" strike="noStrike" dirty="0">
                          <a:solidFill>
                            <a:srgbClr val="000000"/>
                          </a:solidFill>
                          <a:latin typeface="Times New Roman"/>
                        </a:rPr>
                        <a:t>RİSK  DEĞERLENDİRMESİ  ( R 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DÜZELTİCİ  ÖNLEYİCİ  FAALİYET  ( D Ö F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600" b="1" i="0" u="none" strike="noStrike" dirty="0">
                          <a:solidFill>
                            <a:srgbClr val="000000"/>
                          </a:solidFill>
                          <a:latin typeface="Times New Roman"/>
                        </a:rPr>
                        <a:t>ÖNLEM  SONUCU  VE  KONTROLLER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72712">
                <a:tc vMerge="1">
                  <a:txBody>
                    <a:bodyPr/>
                    <a:lstStyle/>
                    <a:p>
                      <a:endParaRPr lang="tr-TR"/>
                    </a:p>
                  </a:txBody>
                  <a:tcPr/>
                </a:tc>
                <a:tc vMerge="1">
                  <a:txBody>
                    <a:bodyPr/>
                    <a:lstStyle/>
                    <a:p>
                      <a:endParaRPr lang="tr-TR"/>
                    </a:p>
                  </a:txBody>
                  <a:tcPr/>
                </a:tc>
                <a:tc>
                  <a:txBody>
                    <a:bodyPr/>
                    <a:lstStyle/>
                    <a:p>
                      <a:pPr algn="ctr" fontAlgn="ctr"/>
                      <a:r>
                        <a:rPr lang="tr-TR" sz="600" b="1" i="0" u="none" strike="noStrike" dirty="0">
                          <a:solidFill>
                            <a:srgbClr val="000000"/>
                          </a:solidFill>
                          <a:latin typeface="Times New Roman"/>
                        </a:rPr>
                        <a:t>KONTROL EDİLEN BİRİM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UNSURU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ETKİLENEN KİŞİLER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OLASILIK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ALINACAK ÖNLEMLER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MEVZUAT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SORUMLU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TERMİN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GERÇEKLEŞME TARİHİ</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ÖNLEM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TARİH</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SORUMLU</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OLASILIK</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947365">
                <a:tc>
                  <a:txBody>
                    <a:bodyPr/>
                    <a:lstStyle/>
                    <a:p>
                      <a:pPr algn="ctr" fontAlgn="ctr"/>
                      <a:r>
                        <a:rPr lang="tr-TR" sz="600" b="1" i="0" u="none" strike="noStrike" dirty="0">
                          <a:solidFill>
                            <a:srgbClr val="000000"/>
                          </a:solidFill>
                          <a:latin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Acil Çıkışlar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Uyarı Levhası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İşaretlenmemiş acil çıkış yolları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smtClean="0">
                          <a:solidFill>
                            <a:srgbClr val="000000"/>
                          </a:solidFill>
                          <a:latin typeface="Times New Roman"/>
                        </a:rPr>
                        <a:t>Öğrenciler, Çalışanlar</a:t>
                      </a:r>
                      <a:r>
                        <a:rPr lang="tr-TR" sz="700" b="0" i="0" u="none" strike="noStrike" dirty="0">
                          <a:solidFill>
                            <a:srgbClr val="000000"/>
                          </a:solidFill>
                          <a:latin typeface="Times New Roman"/>
                        </a:rPr>
                        <a:t>, Ziyaretçiler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Ezilme, İzdiham, </a:t>
                      </a:r>
                      <a:r>
                        <a:rPr lang="tr-TR" sz="700" b="0" i="0" u="none" strike="noStrike" dirty="0" smtClean="0">
                          <a:solidFill>
                            <a:srgbClr val="000000"/>
                          </a:solidFill>
                          <a:latin typeface="Times New Roman"/>
                        </a:rPr>
                        <a:t>Takılıp </a:t>
                      </a:r>
                      <a:r>
                        <a:rPr lang="tr-TR" sz="700" b="0" i="0" u="none" strike="noStrike" dirty="0">
                          <a:solidFill>
                            <a:srgbClr val="000000"/>
                          </a:solidFill>
                          <a:latin typeface="Times New Roman"/>
                        </a:rPr>
                        <a:t>Düşme, Yaralanma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1" i="0" u="none" strike="noStrike" dirty="0">
                          <a:solidFill>
                            <a:srgbClr val="000000"/>
                          </a:solidFill>
                          <a:latin typeface="Times New Roman"/>
                        </a:rPr>
                        <a:t> </a:t>
                      </a:r>
                      <a:r>
                        <a:rPr lang="tr-TR" sz="900" b="1" i="0" u="none" strike="noStrike" dirty="0" smtClean="0">
                          <a:solidFill>
                            <a:srgbClr val="000000"/>
                          </a:solidFill>
                          <a:latin typeface="Times New Roman"/>
                        </a:rPr>
                        <a:t>3</a:t>
                      </a:r>
                      <a:endParaRPr lang="tr-TR" sz="9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4</a:t>
                      </a:r>
                      <a:endParaRPr lang="tr-TR"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R3</a:t>
                      </a:r>
                      <a:r>
                        <a:rPr lang="tr-TR" sz="9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12</a:t>
                      </a:r>
                      <a:endParaRPr lang="tr-TR" sz="9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Acil çıkışlar ve yolları işaretlenmeli, ikaz, uyarı ve yönlendirme levhaları yerleştirilmeli ve ışıklandırılmalı.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İşyerlerinde Acil Durumlar Hakkında Yönetmelik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Sivil Savunma Birimi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smtClean="0">
                          <a:solidFill>
                            <a:srgbClr val="000000"/>
                          </a:solidFill>
                          <a:latin typeface="Times New Roman"/>
                        </a:rPr>
                        <a:t>21/09/2016</a:t>
                      </a:r>
                      <a:endParaRPr lang="tr-TR" sz="7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08112">
                <a:tc>
                  <a:txBody>
                    <a:bodyPr/>
                    <a:lstStyle/>
                    <a:p>
                      <a:pPr algn="ctr" fontAlgn="ctr"/>
                      <a:r>
                        <a:rPr lang="tr-TR" sz="600" b="1" i="0" u="none" strike="noStrike">
                          <a:solidFill>
                            <a:srgbClr val="000000"/>
                          </a:solidFill>
                          <a:latin typeface="Times New Roman"/>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47836">
                <a:tc>
                  <a:txBody>
                    <a:bodyPr/>
                    <a:lstStyle/>
                    <a:p>
                      <a:pPr algn="ctr" fontAlgn="ctr"/>
                      <a:r>
                        <a:rPr lang="tr-TR" sz="600" b="1" i="0" u="none" strike="noStrike">
                          <a:solidFill>
                            <a:srgbClr val="000000"/>
                          </a:solidFill>
                          <a:latin typeface="Times New Roman"/>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9" name="263 Resim" descr="C:\Users\HP\Pictures\MEBlogo.jpg"/>
          <p:cNvPicPr/>
          <p:nvPr/>
        </p:nvPicPr>
        <p:blipFill>
          <a:blip r:embed="rId3" cstate="print"/>
          <a:srcRect/>
          <a:stretch>
            <a:fillRect/>
          </a:stretch>
        </p:blipFill>
        <p:spPr bwMode="auto">
          <a:xfrm>
            <a:off x="3491880" y="1340768"/>
            <a:ext cx="1015101" cy="936104"/>
          </a:xfrm>
          <a:prstGeom prst="rect">
            <a:avLst/>
          </a:prstGeom>
          <a:noFill/>
          <a:ln w="9525">
            <a:noFill/>
            <a:miter lim="800000"/>
            <a:headEnd/>
            <a:tailEnd/>
          </a:ln>
        </p:spPr>
      </p:pic>
      <p:pic>
        <p:nvPicPr>
          <p:cNvPr id="20"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pic>
        <p:nvPicPr>
          <p:cNvPr id="21" name="4 Resim" descr="C:\Users\ARİF ÖĞRETMEN\Desktop\AAA.png"/>
          <p:cNvPicPr/>
          <p:nvPr/>
        </p:nvPicPr>
        <p:blipFill>
          <a:blip r:embed="rId2" cstate="print"/>
          <a:srcRect/>
          <a:stretch>
            <a:fillRect/>
          </a:stretch>
        </p:blipFill>
        <p:spPr bwMode="auto">
          <a:xfrm>
            <a:off x="7524328" y="1268760"/>
            <a:ext cx="1440160" cy="1080120"/>
          </a:xfrm>
          <a:prstGeom prst="rect">
            <a:avLst/>
          </a:prstGeom>
          <a:noFill/>
          <a:ln w="9525">
            <a:noFill/>
            <a:miter lim="800000"/>
            <a:headEnd/>
            <a:tailEnd/>
          </a:ln>
        </p:spPr>
      </p:pic>
      <p:pic>
        <p:nvPicPr>
          <p:cNvPr id="38" name="37 Resim" descr="C:\Users\HP\Desktop\KARABAĞLAR İLÇE İSG\İLÇE RİSK ANALİZİ\SAM_3541.JPG"/>
          <p:cNvPicPr/>
          <p:nvPr/>
        </p:nvPicPr>
        <p:blipFill>
          <a:blip r:embed="rId4" cstate="print"/>
          <a:srcRect/>
          <a:stretch>
            <a:fillRect/>
          </a:stretch>
        </p:blipFill>
        <p:spPr bwMode="auto">
          <a:xfrm>
            <a:off x="467544" y="4581128"/>
            <a:ext cx="504056" cy="1008112"/>
          </a:xfrm>
          <a:prstGeom prst="rect">
            <a:avLst/>
          </a:prstGeom>
          <a:noFill/>
          <a:ln w="9525">
            <a:noFill/>
            <a:miter lim="800000"/>
            <a:headEnd/>
            <a:tailEnd/>
          </a:ln>
        </p:spPr>
      </p:pic>
      <p:sp>
        <p:nvSpPr>
          <p:cNvPr id="39" name="1 Başlık"/>
          <p:cNvSpPr txBox="1">
            <a:spLocks/>
          </p:cNvSpPr>
          <p:nvPr/>
        </p:nvSpPr>
        <p:spPr>
          <a:xfrm>
            <a:off x="971600" y="4581128"/>
            <a:ext cx="504056"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0" name="1 Başlık"/>
          <p:cNvSpPr txBox="1">
            <a:spLocks/>
          </p:cNvSpPr>
          <p:nvPr/>
        </p:nvSpPr>
        <p:spPr>
          <a:xfrm>
            <a:off x="3923928" y="4581128"/>
            <a:ext cx="360040" cy="1008112"/>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1" name="1 Başlık"/>
          <p:cNvSpPr txBox="1">
            <a:spLocks/>
          </p:cNvSpPr>
          <p:nvPr/>
        </p:nvSpPr>
        <p:spPr>
          <a:xfrm>
            <a:off x="2123728" y="4581128"/>
            <a:ext cx="792088"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çıkışlarda bulunan malzeme ve ekipmanlar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2" name="1 Başlık"/>
          <p:cNvSpPr txBox="1">
            <a:spLocks/>
          </p:cNvSpPr>
          <p:nvPr/>
        </p:nvSpPr>
        <p:spPr>
          <a:xfrm>
            <a:off x="2843808"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Öğrenciler, Çalışanlar, Ziyaretçiler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3" name="1 Başlık"/>
          <p:cNvSpPr txBox="1">
            <a:spLocks/>
          </p:cNvSpPr>
          <p:nvPr/>
        </p:nvSpPr>
        <p:spPr>
          <a:xfrm>
            <a:off x="3347864"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Çarpma, Ezilme, Takılıp düşme, Yaralanma</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4" name="1 Başlık"/>
          <p:cNvSpPr txBox="1">
            <a:spLocks/>
          </p:cNvSpPr>
          <p:nvPr/>
        </p:nvSpPr>
        <p:spPr>
          <a:xfrm>
            <a:off x="1403648" y="4581128"/>
            <a:ext cx="720080"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Hareketli Cisimler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5" name="1 Başlık"/>
          <p:cNvSpPr txBox="1">
            <a:spLocks/>
          </p:cNvSpPr>
          <p:nvPr/>
        </p:nvSpPr>
        <p:spPr>
          <a:xfrm>
            <a:off x="4139952" y="4581128"/>
            <a:ext cx="360040" cy="1008112"/>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6" name="1 Başlık"/>
          <p:cNvSpPr txBox="1">
            <a:spLocks/>
          </p:cNvSpPr>
          <p:nvPr/>
        </p:nvSpPr>
        <p:spPr>
          <a:xfrm>
            <a:off x="4355976" y="4581128"/>
            <a:ext cx="648072" cy="1008112"/>
          </a:xfrm>
          <a:prstGeom prst="rect">
            <a:avLst/>
          </a:prstGeom>
        </p:spPr>
        <p:txBody>
          <a:bodyPr vert="horz" lIns="91440" tIns="45720" rIns="91440" bIns="45720" rtlCol="0" anchor="ctr">
            <a:noAutofit/>
          </a:bodyPr>
          <a:lstStyle/>
          <a:p>
            <a:pPr algn="ctr"/>
            <a:r>
              <a:rPr lang="tr-TR" sz="900" b="1" noProof="0" dirty="0" smtClean="0">
                <a:latin typeface="Times New Roman" pitchFamily="18" charset="0"/>
                <a:cs typeface="Times New Roman" pitchFamily="18" charset="0"/>
              </a:rPr>
              <a:t>R2     16</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7" name="1 Başlık"/>
          <p:cNvSpPr txBox="1">
            <a:spLocks/>
          </p:cNvSpPr>
          <p:nvPr/>
        </p:nvSpPr>
        <p:spPr>
          <a:xfrm>
            <a:off x="4860032" y="4581128"/>
            <a:ext cx="936104"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 ve yollarında bulunan malzeme ve ekipmanlar kaldırılmalı</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8" name="1 Başlık"/>
          <p:cNvSpPr txBox="1">
            <a:spLocks/>
          </p:cNvSpPr>
          <p:nvPr/>
        </p:nvSpPr>
        <p:spPr>
          <a:xfrm>
            <a:off x="5652120"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İşyeri Bina Ve Eklentilerinde Alınacak Sağlık Ve Güvenlik Önlemlerine İlişkin Yönetmelik</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9" name="1 Başlık"/>
          <p:cNvSpPr txBox="1">
            <a:spLocks/>
          </p:cNvSpPr>
          <p:nvPr/>
        </p:nvSpPr>
        <p:spPr>
          <a:xfrm>
            <a:off x="6156176"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Temizlik Hizmetleri Birim</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50" name="1 Başlık"/>
          <p:cNvSpPr txBox="1">
            <a:spLocks/>
          </p:cNvSpPr>
          <p:nvPr/>
        </p:nvSpPr>
        <p:spPr>
          <a:xfrm>
            <a:off x="6588224" y="4581128"/>
            <a:ext cx="720080"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21/07/2016</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2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2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20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20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D014F31B-D79B-4AAE-8728-4F3B93F662FA}" type="slidenum">
              <a:rPr lang="tr-TR" smtClean="0"/>
              <a:pPr/>
              <a:t>17</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45058" name="Picture 2" descr="C:\Users\HP\Desktop\OKULLAR RİSK ANALİZİ\MUZAFFER ERDÖNMEZ İO\SAM_3275.JPG"/>
          <p:cNvPicPr>
            <a:picLocks noChangeAspect="1" noChangeArrowheads="1"/>
          </p:cNvPicPr>
          <p:nvPr/>
        </p:nvPicPr>
        <p:blipFill>
          <a:blip r:embed="rId2" cstate="print"/>
          <a:srcRect/>
          <a:stretch>
            <a:fillRect/>
          </a:stretch>
        </p:blipFill>
        <p:spPr bwMode="auto">
          <a:xfrm>
            <a:off x="1907704" y="0"/>
            <a:ext cx="5328592"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Dikdörtgen"/>
          <p:cNvSpPr/>
          <p:nvPr/>
        </p:nvSpPr>
        <p:spPr>
          <a:xfrm>
            <a:off x="4427984" y="5589240"/>
            <a:ext cx="504056"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50 Dikdörtgen"/>
          <p:cNvSpPr/>
          <p:nvPr/>
        </p:nvSpPr>
        <p:spPr>
          <a:xfrm>
            <a:off x="4427984" y="4581128"/>
            <a:ext cx="504056" cy="1008112"/>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7" name="36 Dikdörtgen"/>
          <p:cNvSpPr/>
          <p:nvPr/>
        </p:nvSpPr>
        <p:spPr>
          <a:xfrm>
            <a:off x="4427984" y="3645024"/>
            <a:ext cx="504056"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18</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2" name="9 Metin kutusu"/>
          <p:cNvSpPr txBox="1"/>
          <p:nvPr/>
        </p:nvSpPr>
        <p:spPr>
          <a:xfrm>
            <a:off x="5724525" y="438150"/>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14"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graphicFrame>
        <p:nvGraphicFramePr>
          <p:cNvPr id="18" name="17 Tablo"/>
          <p:cNvGraphicFramePr>
            <a:graphicFrameLocks noGrp="1"/>
          </p:cNvGraphicFramePr>
          <p:nvPr>
            <p:extLst>
              <p:ext uri="{D42A27DB-BD31-4B8C-83A1-F6EECF244321}">
                <p14:modId xmlns:p14="http://schemas.microsoft.com/office/powerpoint/2010/main" val="1314715081"/>
              </p:ext>
            </p:extLst>
          </p:nvPr>
        </p:nvGraphicFramePr>
        <p:xfrm>
          <a:off x="107505" y="1196752"/>
          <a:ext cx="8928990" cy="5256584"/>
        </p:xfrm>
        <a:graphic>
          <a:graphicData uri="http://schemas.openxmlformats.org/drawingml/2006/table">
            <a:tbl>
              <a:tblPr/>
              <a:tblGrid>
                <a:gridCol w="365837"/>
                <a:gridCol w="497710"/>
                <a:gridCol w="453847"/>
                <a:gridCol w="703221"/>
                <a:gridCol w="791231"/>
                <a:gridCol w="518979"/>
                <a:gridCol w="520042"/>
                <a:gridCol w="247691"/>
                <a:gridCol w="219564"/>
                <a:gridCol w="218381"/>
                <a:gridCol w="288032"/>
                <a:gridCol w="807663"/>
                <a:gridCol w="507281"/>
                <a:gridCol w="447484"/>
                <a:gridCol w="512320"/>
                <a:gridCol w="292754"/>
                <a:gridCol w="382015"/>
                <a:gridCol w="303093"/>
                <a:gridCol w="303093"/>
                <a:gridCol w="137188"/>
                <a:gridCol w="137188"/>
                <a:gridCol w="137188"/>
                <a:gridCol w="137188"/>
              </a:tblGrid>
              <a:tr h="209186">
                <a:tc gridSpan="2">
                  <a:txBody>
                    <a:bodyPr/>
                    <a:lstStyle/>
                    <a:p>
                      <a:pPr algn="l" fontAlgn="ctr"/>
                      <a:r>
                        <a:rPr lang="tr-TR" sz="600" b="1" i="0" u="none" strike="noStrike" dirty="0">
                          <a:solidFill>
                            <a:srgbClr val="000000"/>
                          </a:solidFill>
                          <a:latin typeface="Times New Roman"/>
                        </a:rPr>
                        <a:t>TESİS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smtClean="0">
                          <a:solidFill>
                            <a:srgbClr val="000000"/>
                          </a:solidFill>
                          <a:latin typeface="Times New Roman"/>
                        </a:rPr>
                        <a:t>Tire </a:t>
                      </a:r>
                      <a:r>
                        <a:rPr lang="tr-TR" sz="600" b="1" i="0" u="none" strike="noStrike" dirty="0">
                          <a:solidFill>
                            <a:srgbClr val="000000"/>
                          </a:solidFill>
                          <a:latin typeface="Times New Roman"/>
                        </a:rPr>
                        <a:t>İLÇE MİLLİ EĞİTİM MÜDÜRLÜĞÜ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rowSpan="6" gridSpan="6">
                  <a:txBody>
                    <a:bodyPr/>
                    <a:lstStyle/>
                    <a:p>
                      <a:pPr algn="l" fontAlgn="b"/>
                      <a:r>
                        <a:rPr lang="tr-TR" sz="600" b="1" i="0" u="none" strike="noStrike">
                          <a:solidFill>
                            <a:srgbClr val="FF0000"/>
                          </a:solidFill>
                          <a:latin typeface="Times New Roman"/>
                        </a:rPr>
                        <a:t>                         .</a:t>
                      </a:r>
                      <a:endParaRPr lang="tr-TR" sz="600" b="0" i="0" u="none" strike="noStrike">
                        <a:solidFill>
                          <a:srgbClr val="000000"/>
                        </a:solidFill>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DEĞERLENDİRMELERİ YAPAN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6" gridSpan="7">
                  <a:txBody>
                    <a:bodyPr/>
                    <a:lstStyle/>
                    <a:p>
                      <a:pPr algn="l" fontAlgn="b"/>
                      <a:r>
                        <a:rPr lang="tr-TR" sz="400" b="1" i="0" u="none" strike="noStrike" dirty="0">
                          <a:solidFill>
                            <a:srgbClr val="000000"/>
                          </a:solidFill>
                          <a:latin typeface="Times New Roman"/>
                        </a:rPr>
                        <a:t> </a:t>
                      </a:r>
                      <a:endParaRPr lang="tr-TR" sz="3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c rowSpan="6" hMerge="1">
                  <a:txBody>
                    <a:bodyPr/>
                    <a:lstStyle/>
                    <a:p>
                      <a:endParaRPr lang="tr-TR"/>
                    </a:p>
                  </a:txBody>
                  <a:tcPr/>
                </a:tc>
              </a:tr>
              <a:tr h="209186">
                <a:tc gridSpan="2">
                  <a:txBody>
                    <a:bodyPr/>
                    <a:lstStyle/>
                    <a:p>
                      <a:pPr algn="l" fontAlgn="ctr"/>
                      <a:r>
                        <a:rPr lang="tr-TR" sz="600" b="1" i="0" u="none" strike="noStrike" dirty="0">
                          <a:solidFill>
                            <a:srgbClr val="000000"/>
                          </a:solidFill>
                          <a:latin typeface="Times New Roman"/>
                        </a:rPr>
                        <a:t>SGK SİCİL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RİSK DEĞERLENDİRME EKİBİ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ADRES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DEĞERLENDİRME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RİSK METODU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BÖLÜM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r>
                        <a:rPr lang="tr-TR" sz="600" b="1" i="0" u="none" strike="noStrike" dirty="0">
                          <a:solidFill>
                            <a:srgbClr val="000000"/>
                          </a:solidFill>
                          <a:latin typeface="Times New Roman"/>
                        </a:rPr>
                        <a:t>İLÇE MİLLİ EĞİTİM KATLARI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a:solidFill>
                            <a:srgbClr val="000000"/>
                          </a:solidFill>
                          <a:latin typeface="Times New Roman"/>
                        </a:rPr>
                        <a:t>KONTROL 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gridSpan="2">
                  <a:txBody>
                    <a:bodyPr/>
                    <a:lstStyle/>
                    <a:p>
                      <a:pPr algn="l" fontAlgn="ctr"/>
                      <a:r>
                        <a:rPr lang="tr-TR" sz="600" b="1" i="0" u="none" strike="noStrike">
                          <a:solidFill>
                            <a:srgbClr val="000000"/>
                          </a:solidFill>
                          <a:latin typeface="Times New Roman"/>
                        </a:rPr>
                        <a:t>FORMU DOLDURAN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gridSpan="3">
                  <a:txBody>
                    <a:bodyPr/>
                    <a:lstStyle/>
                    <a:p>
                      <a:pPr algn="ctr" fontAlgn="ct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9186">
                <a:tc rowSpan="2">
                  <a:txBody>
                    <a:bodyPr/>
                    <a:lstStyle/>
                    <a:p>
                      <a:pPr algn="ctr" fontAlgn="ctr"/>
                      <a:r>
                        <a:rPr lang="tr-TR" sz="600" b="1" i="0" u="none" strike="noStrike" dirty="0">
                          <a:solidFill>
                            <a:srgbClr val="000000"/>
                          </a:solidFill>
                          <a:latin typeface="Times New Roman"/>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tr-TR" sz="600" b="1" i="0" u="none" strike="noStrike" dirty="0">
                          <a:solidFill>
                            <a:srgbClr val="000000"/>
                          </a:solidFill>
                          <a:latin typeface="Times New Roman"/>
                        </a:rPr>
                        <a:t>MEVCUT DURUM FOTOĞRAF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9">
                  <a:txBody>
                    <a:bodyPr/>
                    <a:lstStyle/>
                    <a:p>
                      <a:pPr algn="ctr" fontAlgn="ctr"/>
                      <a:r>
                        <a:rPr lang="tr-TR" sz="600" b="1" i="0" u="none" strike="noStrike" dirty="0">
                          <a:solidFill>
                            <a:srgbClr val="000000"/>
                          </a:solidFill>
                          <a:latin typeface="Times New Roman"/>
                        </a:rPr>
                        <a:t>RİSK  DEĞERLENDİRMESİ  ( R 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dirty="0">
                          <a:solidFill>
                            <a:srgbClr val="000000"/>
                          </a:solidFill>
                          <a:latin typeface="Times New Roman"/>
                        </a:rPr>
                        <a:t>DÜZELTİCİ  ÖNLEYİCİ  FAALİYET  ( D Ö F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600" b="1" i="0" u="none" strike="noStrike" dirty="0">
                          <a:solidFill>
                            <a:srgbClr val="000000"/>
                          </a:solidFill>
                          <a:latin typeface="Times New Roman"/>
                        </a:rPr>
                        <a:t>ÖNLEM  SONUCU  VE  KONTROLLER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72712">
                <a:tc vMerge="1">
                  <a:txBody>
                    <a:bodyPr/>
                    <a:lstStyle/>
                    <a:p>
                      <a:endParaRPr lang="tr-TR"/>
                    </a:p>
                  </a:txBody>
                  <a:tcPr/>
                </a:tc>
                <a:tc vMerge="1">
                  <a:txBody>
                    <a:bodyPr/>
                    <a:lstStyle/>
                    <a:p>
                      <a:endParaRPr lang="tr-TR"/>
                    </a:p>
                  </a:txBody>
                  <a:tcPr/>
                </a:tc>
                <a:tc>
                  <a:txBody>
                    <a:bodyPr/>
                    <a:lstStyle/>
                    <a:p>
                      <a:pPr algn="ctr" fontAlgn="ctr"/>
                      <a:r>
                        <a:rPr lang="tr-TR" sz="600" b="1" i="0" u="none" strike="noStrike" dirty="0">
                          <a:solidFill>
                            <a:srgbClr val="000000"/>
                          </a:solidFill>
                          <a:latin typeface="Times New Roman"/>
                        </a:rPr>
                        <a:t>KONTROL EDİLEN BİRİM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TEHLİKE UNSURU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ETKİLENEN KİŞİLER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OLASILIK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tr-TR" sz="600" b="1" i="0" u="none" strike="noStrike" dirty="0">
                          <a:solidFill>
                            <a:srgbClr val="000000"/>
                          </a:solidFill>
                          <a:latin typeface="Times New Roman"/>
                        </a:rPr>
                        <a:t>ALINACAK ÖNLEMLER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MEVZUAT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SORUMLU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TERMİN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GERÇEKLEŞME TARİHİ</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E2FF"/>
                    </a:solidFill>
                  </a:tcPr>
                </a:tc>
                <a:tc>
                  <a:txBody>
                    <a:bodyPr/>
                    <a:lstStyle/>
                    <a:p>
                      <a:pPr algn="ctr" fontAlgn="ctr"/>
                      <a:r>
                        <a:rPr lang="tr-TR" sz="600" b="1" i="0" u="none" strike="noStrike" dirty="0">
                          <a:solidFill>
                            <a:srgbClr val="000000"/>
                          </a:solidFill>
                          <a:latin typeface="Times New Roman"/>
                        </a:rPr>
                        <a:t>ÖNLEM ÖZETİ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TARİH</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SORUMLU</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OLASILIK</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ŞİDDET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EYLEM KODU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tr-TR" sz="600" b="1" i="0" u="none" strike="noStrike" dirty="0">
                          <a:solidFill>
                            <a:srgbClr val="000000"/>
                          </a:solidFill>
                          <a:latin typeface="Times New Roman"/>
                        </a:rPr>
                        <a:t>RİSK PUANI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947365">
                <a:tc>
                  <a:txBody>
                    <a:bodyPr/>
                    <a:lstStyle/>
                    <a:p>
                      <a:pPr algn="ctr" fontAlgn="ctr"/>
                      <a:r>
                        <a:rPr lang="tr-TR" sz="600" b="1" i="0" u="none" strike="noStrike" dirty="0">
                          <a:solidFill>
                            <a:srgbClr val="000000"/>
                          </a:solidFill>
                          <a:latin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Acil Çıkışlar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Uyarı Levhası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İşaretlenmemiş acil çıkış yolları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smtClean="0">
                          <a:solidFill>
                            <a:srgbClr val="000000"/>
                          </a:solidFill>
                          <a:latin typeface="Times New Roman"/>
                        </a:rPr>
                        <a:t>Öğrenciler, Çalışanlar</a:t>
                      </a:r>
                      <a:r>
                        <a:rPr lang="tr-TR" sz="700" b="0" i="0" u="none" strike="noStrike" dirty="0">
                          <a:solidFill>
                            <a:srgbClr val="000000"/>
                          </a:solidFill>
                          <a:latin typeface="Times New Roman"/>
                        </a:rPr>
                        <a:t>, Ziyaretçiler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Ezilme, İzdiham, </a:t>
                      </a:r>
                      <a:r>
                        <a:rPr lang="tr-TR" sz="700" b="0" i="0" u="none" strike="noStrike" dirty="0" smtClean="0">
                          <a:solidFill>
                            <a:srgbClr val="000000"/>
                          </a:solidFill>
                          <a:latin typeface="Times New Roman"/>
                        </a:rPr>
                        <a:t>Takılıp </a:t>
                      </a:r>
                      <a:r>
                        <a:rPr lang="tr-TR" sz="700" b="0" i="0" u="none" strike="noStrike" dirty="0">
                          <a:solidFill>
                            <a:srgbClr val="000000"/>
                          </a:solidFill>
                          <a:latin typeface="Times New Roman"/>
                        </a:rPr>
                        <a:t>Düşme, Yaralanma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1" i="0" u="none" strike="noStrike" dirty="0">
                          <a:solidFill>
                            <a:srgbClr val="000000"/>
                          </a:solidFill>
                          <a:latin typeface="Times New Roman"/>
                        </a:rPr>
                        <a:t> </a:t>
                      </a:r>
                      <a:r>
                        <a:rPr lang="tr-TR" sz="900" b="1" i="0" u="none" strike="noStrike" dirty="0" smtClean="0">
                          <a:solidFill>
                            <a:srgbClr val="000000"/>
                          </a:solidFill>
                          <a:latin typeface="Times New Roman"/>
                        </a:rPr>
                        <a:t>3</a:t>
                      </a:r>
                      <a:endParaRPr lang="tr-TR" sz="9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4</a:t>
                      </a:r>
                      <a:endParaRPr lang="tr-TR"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R3</a:t>
                      </a:r>
                      <a:r>
                        <a:rPr lang="tr-TR" sz="9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smtClean="0">
                          <a:solidFill>
                            <a:srgbClr val="000000"/>
                          </a:solidFill>
                          <a:latin typeface="Times New Roman"/>
                        </a:rPr>
                        <a:t>12</a:t>
                      </a:r>
                      <a:endParaRPr lang="tr-TR" sz="9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Acil çıkışlar ve yolları işaretlenmeli, ikaz, uyarı ve yönlendirme levhaları yerleştirilmeli ve ışıklandırılmalı.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latin typeface="Times New Roman"/>
                        </a:rPr>
                        <a:t>İşyerlerinde Acil Durumlar Hakkında Yönetmelik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latin typeface="Times New Roman"/>
                        </a:rPr>
                        <a:t>Sivil Savunma Birimi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smtClean="0">
                          <a:solidFill>
                            <a:srgbClr val="000000"/>
                          </a:solidFill>
                          <a:latin typeface="Times New Roman"/>
                        </a:rPr>
                        <a:t>21/09/2016</a:t>
                      </a:r>
                      <a:endParaRPr lang="tr-TR" sz="7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08112">
                <a:tc>
                  <a:txBody>
                    <a:bodyPr/>
                    <a:lstStyle/>
                    <a:p>
                      <a:pPr algn="ctr" fontAlgn="ctr"/>
                      <a:r>
                        <a:rPr lang="tr-TR" sz="600" b="1" i="0" u="none" strike="noStrike">
                          <a:solidFill>
                            <a:srgbClr val="000000"/>
                          </a:solidFill>
                          <a:latin typeface="Times New Roman"/>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64093">
                <a:tc>
                  <a:txBody>
                    <a:bodyPr/>
                    <a:lstStyle/>
                    <a:p>
                      <a:pPr algn="ctr" fontAlgn="ctr"/>
                      <a:r>
                        <a:rPr lang="tr-TR" sz="600" b="1" i="0" u="none" strike="noStrike">
                          <a:solidFill>
                            <a:srgbClr val="000000"/>
                          </a:solidFill>
                          <a:latin typeface="Times New Roman"/>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1" i="0" u="none" strike="noStrike" dirty="0">
                          <a:solidFill>
                            <a:srgbClr val="000000"/>
                          </a:solidFill>
                          <a:latin typeface="Times New Roman"/>
                        </a:rPr>
                        <a:t> </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endParaRPr lang="tr-TR" sz="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00"/>
                          </a:solidFill>
                          <a:latin typeface="Times New Roman"/>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dirty="0">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9" name="263 Resim" descr="C:\Users\HP\Pictures\MEBlogo.jpg"/>
          <p:cNvPicPr/>
          <p:nvPr/>
        </p:nvPicPr>
        <p:blipFill>
          <a:blip r:embed="rId3" cstate="print"/>
          <a:srcRect/>
          <a:stretch>
            <a:fillRect/>
          </a:stretch>
        </p:blipFill>
        <p:spPr bwMode="auto">
          <a:xfrm>
            <a:off x="3491880" y="1340768"/>
            <a:ext cx="1015101" cy="936104"/>
          </a:xfrm>
          <a:prstGeom prst="rect">
            <a:avLst/>
          </a:prstGeom>
          <a:noFill/>
          <a:ln w="9525">
            <a:noFill/>
            <a:miter lim="800000"/>
            <a:headEnd/>
            <a:tailEnd/>
          </a:ln>
        </p:spPr>
      </p:pic>
      <p:pic>
        <p:nvPicPr>
          <p:cNvPr id="20" name="4 Resim" descr="C:\Users\ARİF ÖĞRETMEN\Desktop\AAA.png"/>
          <p:cNvPicPr/>
          <p:nvPr/>
        </p:nvPicPr>
        <p:blipFill>
          <a:blip r:embed="rId2" cstate="print"/>
          <a:srcRect/>
          <a:stretch>
            <a:fillRect/>
          </a:stretch>
        </p:blipFill>
        <p:spPr bwMode="auto">
          <a:xfrm>
            <a:off x="18257044" y="169069"/>
            <a:ext cx="5129212" cy="2202656"/>
          </a:xfrm>
          <a:prstGeom prst="rect">
            <a:avLst/>
          </a:prstGeom>
          <a:noFill/>
          <a:ln w="9525">
            <a:noFill/>
            <a:miter lim="800000"/>
            <a:headEnd/>
            <a:tailEnd/>
          </a:ln>
        </p:spPr>
      </p:pic>
      <p:pic>
        <p:nvPicPr>
          <p:cNvPr id="21" name="4 Resim" descr="C:\Users\ARİF ÖĞRETMEN\Desktop\AAA.png"/>
          <p:cNvPicPr/>
          <p:nvPr/>
        </p:nvPicPr>
        <p:blipFill>
          <a:blip r:embed="rId2" cstate="print"/>
          <a:srcRect/>
          <a:stretch>
            <a:fillRect/>
          </a:stretch>
        </p:blipFill>
        <p:spPr bwMode="auto">
          <a:xfrm>
            <a:off x="7524328" y="1268760"/>
            <a:ext cx="1440160" cy="1080120"/>
          </a:xfrm>
          <a:prstGeom prst="rect">
            <a:avLst/>
          </a:prstGeom>
          <a:noFill/>
          <a:ln w="9525">
            <a:noFill/>
            <a:miter lim="800000"/>
            <a:headEnd/>
            <a:tailEnd/>
          </a:ln>
        </p:spPr>
      </p:pic>
      <p:pic>
        <p:nvPicPr>
          <p:cNvPr id="38" name="37 Resim" descr="C:\Users\HP\Desktop\KARABAĞLAR İLÇE İSG\İLÇE RİSK ANALİZİ\SAM_3541.JPG"/>
          <p:cNvPicPr/>
          <p:nvPr/>
        </p:nvPicPr>
        <p:blipFill>
          <a:blip r:embed="rId4" cstate="print"/>
          <a:srcRect/>
          <a:stretch>
            <a:fillRect/>
          </a:stretch>
        </p:blipFill>
        <p:spPr bwMode="auto">
          <a:xfrm>
            <a:off x="467544" y="4581128"/>
            <a:ext cx="504056" cy="1008112"/>
          </a:xfrm>
          <a:prstGeom prst="rect">
            <a:avLst/>
          </a:prstGeom>
          <a:noFill/>
          <a:ln w="9525">
            <a:noFill/>
            <a:miter lim="800000"/>
            <a:headEnd/>
            <a:tailEnd/>
          </a:ln>
        </p:spPr>
      </p:pic>
      <p:sp>
        <p:nvSpPr>
          <p:cNvPr id="39" name="1 Başlık"/>
          <p:cNvSpPr txBox="1">
            <a:spLocks/>
          </p:cNvSpPr>
          <p:nvPr/>
        </p:nvSpPr>
        <p:spPr>
          <a:xfrm>
            <a:off x="6588224" y="5589240"/>
            <a:ext cx="720080"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21/07/2016</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0" name="1 Başlık"/>
          <p:cNvSpPr txBox="1">
            <a:spLocks/>
          </p:cNvSpPr>
          <p:nvPr/>
        </p:nvSpPr>
        <p:spPr>
          <a:xfrm>
            <a:off x="3923928" y="4581128"/>
            <a:ext cx="360040" cy="1008112"/>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1" name="1 Başlık"/>
          <p:cNvSpPr txBox="1">
            <a:spLocks/>
          </p:cNvSpPr>
          <p:nvPr/>
        </p:nvSpPr>
        <p:spPr>
          <a:xfrm>
            <a:off x="2123728" y="4581128"/>
            <a:ext cx="792088"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çıkışlarda bulunan malzeme ve ekipmanlar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2" name="1 Başlık"/>
          <p:cNvSpPr txBox="1">
            <a:spLocks/>
          </p:cNvSpPr>
          <p:nvPr/>
        </p:nvSpPr>
        <p:spPr>
          <a:xfrm>
            <a:off x="2843808"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Öğrenciler, Çalışanlar, Ziyaretçiler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3" name="1 Başlık"/>
          <p:cNvSpPr txBox="1">
            <a:spLocks/>
          </p:cNvSpPr>
          <p:nvPr/>
        </p:nvSpPr>
        <p:spPr>
          <a:xfrm>
            <a:off x="3347864"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Çarpma, Ezilme, Takılıp düşme, Yaralanma</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4" name="1 Başlık"/>
          <p:cNvSpPr txBox="1">
            <a:spLocks/>
          </p:cNvSpPr>
          <p:nvPr/>
        </p:nvSpPr>
        <p:spPr>
          <a:xfrm>
            <a:off x="1403648" y="4581128"/>
            <a:ext cx="720080"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Hareketli Cisimler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5" name="1 Başlık"/>
          <p:cNvSpPr txBox="1">
            <a:spLocks/>
          </p:cNvSpPr>
          <p:nvPr/>
        </p:nvSpPr>
        <p:spPr>
          <a:xfrm>
            <a:off x="4139952" y="4581128"/>
            <a:ext cx="360040" cy="1008112"/>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6" name="1 Başlık"/>
          <p:cNvSpPr txBox="1">
            <a:spLocks/>
          </p:cNvSpPr>
          <p:nvPr/>
        </p:nvSpPr>
        <p:spPr>
          <a:xfrm>
            <a:off x="4355976" y="4581128"/>
            <a:ext cx="648072" cy="1008112"/>
          </a:xfrm>
          <a:prstGeom prst="rect">
            <a:avLst/>
          </a:prstGeom>
        </p:spPr>
        <p:txBody>
          <a:bodyPr vert="horz" lIns="91440" tIns="45720" rIns="91440" bIns="45720" rtlCol="0" anchor="ctr">
            <a:noAutofit/>
          </a:bodyPr>
          <a:lstStyle/>
          <a:p>
            <a:pPr algn="ctr"/>
            <a:r>
              <a:rPr lang="tr-TR" sz="900" b="1" noProof="0" dirty="0" smtClean="0">
                <a:latin typeface="Times New Roman" pitchFamily="18" charset="0"/>
                <a:cs typeface="Times New Roman" pitchFamily="18" charset="0"/>
              </a:rPr>
              <a:t>R2     16</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7" name="1 Başlık"/>
          <p:cNvSpPr txBox="1">
            <a:spLocks/>
          </p:cNvSpPr>
          <p:nvPr/>
        </p:nvSpPr>
        <p:spPr>
          <a:xfrm>
            <a:off x="4860032" y="4581128"/>
            <a:ext cx="936104"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 ve yollarında bulunan malzeme ve ekipmanlar kaldırılmalı</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8" name="1 Başlık"/>
          <p:cNvSpPr txBox="1">
            <a:spLocks/>
          </p:cNvSpPr>
          <p:nvPr/>
        </p:nvSpPr>
        <p:spPr>
          <a:xfrm>
            <a:off x="5652120"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İşyeri Bina Ve Eklentilerinde Alınacak Sağlık Ve Güvenlik Önlemlerine İlişkin Yönetmelik</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49" name="1 Başlık"/>
          <p:cNvSpPr txBox="1">
            <a:spLocks/>
          </p:cNvSpPr>
          <p:nvPr/>
        </p:nvSpPr>
        <p:spPr>
          <a:xfrm>
            <a:off x="6156176" y="4581128"/>
            <a:ext cx="648072"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Temizlik Hizmetleri Birim</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50" name="1 Başlık"/>
          <p:cNvSpPr txBox="1">
            <a:spLocks/>
          </p:cNvSpPr>
          <p:nvPr/>
        </p:nvSpPr>
        <p:spPr>
          <a:xfrm>
            <a:off x="6588224" y="4581128"/>
            <a:ext cx="720080"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21/07/2016</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26" name="25 Resim" descr="C:\Users\HP\Desktop\OKULLAR RİSK ANALİZİ\MUZAFFER ERDÖNMEZ İO\SAM_3275.JPG"/>
          <p:cNvPicPr/>
          <p:nvPr/>
        </p:nvPicPr>
        <p:blipFill>
          <a:blip r:embed="rId5" cstate="print"/>
          <a:srcRect/>
          <a:stretch>
            <a:fillRect/>
          </a:stretch>
        </p:blipFill>
        <p:spPr bwMode="auto">
          <a:xfrm>
            <a:off x="467544" y="5589240"/>
            <a:ext cx="504056" cy="864096"/>
          </a:xfrm>
          <a:prstGeom prst="rect">
            <a:avLst/>
          </a:prstGeom>
          <a:noFill/>
          <a:ln w="9525">
            <a:noFill/>
            <a:miter lim="800000"/>
            <a:headEnd/>
            <a:tailEnd/>
          </a:ln>
        </p:spPr>
      </p:pic>
      <p:sp>
        <p:nvSpPr>
          <p:cNvPr id="27" name="1 Başlık"/>
          <p:cNvSpPr txBox="1">
            <a:spLocks/>
          </p:cNvSpPr>
          <p:nvPr/>
        </p:nvSpPr>
        <p:spPr>
          <a:xfrm>
            <a:off x="899592" y="5589240"/>
            <a:ext cx="576064"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Derslikler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28" name="1 Başlık"/>
          <p:cNvSpPr txBox="1">
            <a:spLocks/>
          </p:cNvSpPr>
          <p:nvPr/>
        </p:nvSpPr>
        <p:spPr>
          <a:xfrm>
            <a:off x="1403648" y="5589240"/>
            <a:ext cx="720080"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Dolap</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29" name="1 Başlık"/>
          <p:cNvSpPr txBox="1">
            <a:spLocks/>
          </p:cNvSpPr>
          <p:nvPr/>
        </p:nvSpPr>
        <p:spPr>
          <a:xfrm>
            <a:off x="2123728" y="5589240"/>
            <a:ext cx="792088"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 Duvara sabitlenmemiş dolaplar </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0" name="1 Başlık"/>
          <p:cNvSpPr txBox="1">
            <a:spLocks/>
          </p:cNvSpPr>
          <p:nvPr/>
        </p:nvSpPr>
        <p:spPr>
          <a:xfrm>
            <a:off x="2843808" y="5589240"/>
            <a:ext cx="648072"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Öğrenciler, Çalışanlar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1" name="1 Başlık"/>
          <p:cNvSpPr txBox="1">
            <a:spLocks/>
          </p:cNvSpPr>
          <p:nvPr/>
        </p:nvSpPr>
        <p:spPr>
          <a:xfrm>
            <a:off x="3347864" y="5589240"/>
            <a:ext cx="720080"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Devrilme, ezilme, yaralanma</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2" name="1 Başlık"/>
          <p:cNvSpPr txBox="1">
            <a:spLocks/>
          </p:cNvSpPr>
          <p:nvPr/>
        </p:nvSpPr>
        <p:spPr>
          <a:xfrm>
            <a:off x="3923928" y="5589240"/>
            <a:ext cx="288032" cy="864096"/>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3" name="1 Başlık"/>
          <p:cNvSpPr txBox="1">
            <a:spLocks/>
          </p:cNvSpPr>
          <p:nvPr/>
        </p:nvSpPr>
        <p:spPr>
          <a:xfrm>
            <a:off x="4211960" y="5589240"/>
            <a:ext cx="216024" cy="864096"/>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4</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4" name="1 Başlık"/>
          <p:cNvSpPr txBox="1">
            <a:spLocks/>
          </p:cNvSpPr>
          <p:nvPr/>
        </p:nvSpPr>
        <p:spPr>
          <a:xfrm>
            <a:off x="4355976" y="5589240"/>
            <a:ext cx="648072" cy="864096"/>
          </a:xfrm>
          <a:prstGeom prst="rect">
            <a:avLst/>
          </a:prstGeom>
        </p:spPr>
        <p:txBody>
          <a:bodyPr vert="horz" lIns="91440" tIns="45720" rIns="91440" bIns="45720" rtlCol="0" anchor="ctr">
            <a:noAutofit/>
          </a:bodyPr>
          <a:lstStyle/>
          <a:p>
            <a:pPr algn="ctr"/>
            <a:r>
              <a:rPr lang="tr-TR" sz="900" b="1" dirty="0" smtClean="0">
                <a:latin typeface="Times New Roman" pitchFamily="18" charset="0"/>
                <a:cs typeface="Times New Roman" pitchFamily="18" charset="0"/>
              </a:rPr>
              <a:t>R2     16</a:t>
            </a:r>
            <a:endParaRPr kumimoji="0" lang="tr-TR" sz="9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5" name="1 Başlık"/>
          <p:cNvSpPr txBox="1">
            <a:spLocks/>
          </p:cNvSpPr>
          <p:nvPr/>
        </p:nvSpPr>
        <p:spPr>
          <a:xfrm>
            <a:off x="4932040" y="5589240"/>
            <a:ext cx="792088" cy="864096"/>
          </a:xfrm>
          <a:prstGeom prst="rect">
            <a:avLst/>
          </a:prstGeom>
        </p:spPr>
        <p:txBody>
          <a:bodyPr vert="horz" lIns="91440" tIns="45720" rIns="91440" bIns="45720" rtlCol="0" anchor="ctr">
            <a:noAutofit/>
          </a:bodyPr>
          <a:lstStyle/>
          <a:p>
            <a:pPr algn="ctr"/>
            <a:r>
              <a:rPr lang="tr-TR" sz="700" noProof="0" dirty="0" smtClean="0">
                <a:latin typeface="Times New Roman" pitchFamily="18" charset="0"/>
                <a:cs typeface="Times New Roman" pitchFamily="18" charset="0"/>
              </a:rPr>
              <a:t>Devrilme riski olan dolaplar duvara sabitlenmeli</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36" name="1 Başlık"/>
          <p:cNvSpPr txBox="1">
            <a:spLocks/>
          </p:cNvSpPr>
          <p:nvPr/>
        </p:nvSpPr>
        <p:spPr>
          <a:xfrm>
            <a:off x="5652120" y="5589240"/>
            <a:ext cx="648072" cy="864096"/>
          </a:xfrm>
          <a:prstGeom prst="rect">
            <a:avLst/>
          </a:prstGeom>
        </p:spPr>
        <p:txBody>
          <a:bodyPr vert="horz" lIns="91440" tIns="45720" rIns="91440" bIns="45720" rtlCol="0" anchor="ctr">
            <a:noAutofit/>
          </a:bodyPr>
          <a:lstStyle/>
          <a:p>
            <a:pPr algn="ctr" fontAlgn="ctr"/>
            <a:r>
              <a:rPr lang="tr-TR" sz="700" dirty="0" smtClean="0">
                <a:solidFill>
                  <a:srgbClr val="000000"/>
                </a:solidFill>
                <a:latin typeface="Times New Roman"/>
              </a:rPr>
              <a:t>İşyerlerinde Acil Durumlar Hakkında Yönetmelik</a:t>
            </a:r>
            <a:endParaRPr lang="tr-TR" sz="700" dirty="0">
              <a:solidFill>
                <a:srgbClr val="000000"/>
              </a:solidFill>
              <a:latin typeface="Times New Roman"/>
            </a:endParaRPr>
          </a:p>
        </p:txBody>
      </p:sp>
      <p:sp>
        <p:nvSpPr>
          <p:cNvPr id="52" name="1 Başlık"/>
          <p:cNvSpPr txBox="1">
            <a:spLocks/>
          </p:cNvSpPr>
          <p:nvPr/>
        </p:nvSpPr>
        <p:spPr>
          <a:xfrm>
            <a:off x="6228184" y="5589240"/>
            <a:ext cx="504056" cy="864096"/>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Teknik Servis</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53" name="1 Başlık"/>
          <p:cNvSpPr txBox="1">
            <a:spLocks/>
          </p:cNvSpPr>
          <p:nvPr/>
        </p:nvSpPr>
        <p:spPr>
          <a:xfrm>
            <a:off x="899592" y="4581128"/>
            <a:ext cx="576064" cy="1008112"/>
          </a:xfrm>
          <a:prstGeom prst="rect">
            <a:avLst/>
          </a:prstGeom>
        </p:spPr>
        <p:txBody>
          <a:bodyPr vert="horz" lIns="91440" tIns="45720" rIns="91440" bIns="45720" rtlCol="0" anchor="ctr">
            <a:noAutofit/>
          </a:bodyPr>
          <a:lstStyle/>
          <a:p>
            <a:pPr algn="ctr"/>
            <a:r>
              <a:rPr lang="tr-TR" sz="700" dirty="0" smtClean="0">
                <a:latin typeface="Times New Roman" pitchFamily="18" charset="0"/>
                <a:cs typeface="Times New Roman" pitchFamily="18" charset="0"/>
              </a:rPr>
              <a:t>Acil Çıkışlar</a:t>
            </a:r>
            <a:endParaRPr kumimoji="0" lang="tr-TR" sz="70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20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20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20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9" grpId="0"/>
      <p:bldP spid="27" grpId="0"/>
      <p:bldP spid="28" grpId="0"/>
      <p:bldP spid="29" grpId="0"/>
      <p:bldP spid="30" grpId="0"/>
      <p:bldP spid="31" grpId="0"/>
      <p:bldP spid="32" grpId="0"/>
      <p:bldP spid="33" grpId="0"/>
      <p:bldP spid="34" grpId="0"/>
      <p:bldP spid="35" grpId="0"/>
      <p:bldP spid="36"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95736" y="1484784"/>
            <a:ext cx="6408712" cy="2808312"/>
          </a:xfrm>
        </p:spPr>
        <p:txBody>
          <a:bodyPr>
            <a:noAutofit/>
          </a:bodyPr>
          <a:lstStyle/>
          <a:p>
            <a:pPr algn="just"/>
            <a:r>
              <a:rPr lang="tr-TR" sz="2000" b="1" dirty="0" smtClean="0">
                <a:latin typeface="Comic Sans MS" pitchFamily="66" charset="0"/>
              </a:rPr>
              <a:t>İşveren, Acil durumlarla mücadele için işyerinin büyüklüğü ve taşıdığı özel tehlikeler, yapılan işin niteliği, çalışan sayısı ile işyerinde bulunan diğer kişileri dikkate alarak; önleme, koruma, tahliye, yangınla mücadele, ilk yardım ve benzeri konularda uygun donanıma sahip ve bu konularda eğitimli, yeterli sayıda Destek Elemanı ve çalışanı görevlendirir.</a:t>
            </a:r>
            <a:endParaRPr lang="tr-TR" sz="20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flipH="1">
            <a:off x="107504" y="836712"/>
            <a:ext cx="1907704" cy="3312368"/>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8347"/>
              <a:gd name="adj2" fmla="val 8191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Acil Durumlara, müdahale ekibiniz hazır mı?</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19</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9" name="1 Başlık"/>
          <p:cNvSpPr txBox="1">
            <a:spLocks/>
          </p:cNvSpPr>
          <p:nvPr/>
        </p:nvSpPr>
        <p:spPr>
          <a:xfrm>
            <a:off x="683568" y="4293096"/>
            <a:ext cx="7992888" cy="2088232"/>
          </a:xfrm>
          <a:prstGeom prst="rect">
            <a:avLst/>
          </a:prstGeom>
        </p:spPr>
        <p:txBody>
          <a:bodyPr vert="horz" lIns="91440" tIns="45720" rIns="91440" bIns="45720" rtlCol="0" anchor="ctr">
            <a:noAutofit/>
          </a:bodyPr>
          <a:lstStyle/>
          <a:p>
            <a:r>
              <a:rPr lang="tr-TR" sz="2000" b="1" dirty="0" smtClean="0">
                <a:solidFill>
                  <a:srgbClr val="FF0000"/>
                </a:solidFill>
                <a:latin typeface="Comic Sans MS" pitchFamily="66" charset="0"/>
              </a:rPr>
              <a:t>Çalışan sayısına göre Destek Elemanları belirlenir. </a:t>
            </a:r>
          </a:p>
          <a:p>
            <a:r>
              <a:rPr lang="tr-TR" sz="2000" b="1" dirty="0" smtClean="0">
                <a:solidFill>
                  <a:srgbClr val="7030A0"/>
                </a:solidFill>
                <a:latin typeface="Comic Sans MS" pitchFamily="66" charset="0"/>
              </a:rPr>
              <a:t>1- Arama. Kurtarma ve Tahliye Elemanı </a:t>
            </a:r>
          </a:p>
          <a:p>
            <a:r>
              <a:rPr lang="tr-TR" sz="2000" b="1" dirty="0" smtClean="0">
                <a:latin typeface="Comic Sans MS" pitchFamily="66" charset="0"/>
              </a:rPr>
              <a:t>(Az tehlikeli 50, tehlikeli 40, çok tehlikeli 30 çalışana bir kişi) </a:t>
            </a:r>
          </a:p>
          <a:p>
            <a:r>
              <a:rPr lang="tr-TR" sz="2000" b="1" dirty="0" smtClean="0">
                <a:solidFill>
                  <a:srgbClr val="7030A0"/>
                </a:solidFill>
                <a:latin typeface="Comic Sans MS" pitchFamily="66" charset="0"/>
              </a:rPr>
              <a:t>2- Yangın Söndürme Elemanı </a:t>
            </a:r>
          </a:p>
          <a:p>
            <a:r>
              <a:rPr lang="tr-TR" sz="2000" b="1" dirty="0" smtClean="0">
                <a:latin typeface="Comic Sans MS" pitchFamily="66" charset="0"/>
              </a:rPr>
              <a:t>(Az tehlikeli 50, tehlikeli 40, çok tehlikeli 30 çalışana bir kişi) </a:t>
            </a:r>
          </a:p>
          <a:p>
            <a:r>
              <a:rPr lang="tr-TR" sz="2000" b="1" dirty="0" smtClean="0">
                <a:solidFill>
                  <a:srgbClr val="7030A0"/>
                </a:solidFill>
                <a:latin typeface="Comic Sans MS" pitchFamily="66" charset="0"/>
              </a:rPr>
              <a:t>3- İlkyardımcı </a:t>
            </a:r>
          </a:p>
          <a:p>
            <a:r>
              <a:rPr lang="tr-TR" sz="2000" b="1" dirty="0" smtClean="0">
                <a:latin typeface="Comic Sans MS" pitchFamily="66" charset="0"/>
              </a:rPr>
              <a:t>(Az tehlikeli 20, tehlikeli 15, çok tehlikeli 10 çalışana bir kişi)</a:t>
            </a:r>
            <a:endParaRPr kumimoji="0" lang="tr-TR" sz="2000" b="1" i="0" u="none" strike="noStrike" kern="1200" cap="none" spc="0" normalizeH="0" baseline="0" noProof="0" dirty="0">
              <a:ln>
                <a:noFill/>
              </a:ln>
              <a:solidFill>
                <a:srgbClr val="7030A0"/>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44824"/>
            <a:ext cx="6046440" cy="4104456"/>
          </a:xfrm>
        </p:spPr>
        <p:txBody>
          <a:bodyPr>
            <a:noAutofit/>
          </a:bodyPr>
          <a:lstStyle/>
          <a:p>
            <a:pPr algn="just"/>
            <a:r>
              <a:rPr lang="tr-TR" sz="2400" b="1" dirty="0">
                <a:latin typeface="Comic Sans MS" pitchFamily="66" charset="0"/>
              </a:rPr>
              <a:t> </a:t>
            </a:r>
            <a:r>
              <a:rPr lang="tr-TR" sz="2400" b="1" dirty="0" smtClean="0">
                <a:latin typeface="Comic Sans MS" pitchFamily="66" charset="0"/>
              </a:rPr>
              <a:t>    İnsanın</a:t>
            </a:r>
            <a:r>
              <a:rPr lang="tr-TR" sz="2400" b="1" dirty="0">
                <a:latin typeface="Comic Sans MS" pitchFamily="66" charset="0"/>
              </a:rPr>
              <a:t>, genel olarak iş yerlerinde, özel olarak Okul ve Kurumlarda işin yürütülmesi sırasında oluşabilecek veya dışarıdan gelebilecek tehlikelerden ve sağlığına zarar verebilecek unsurlardan korunmasını, aynı zamanda iş yeri ortamının sürekli iyileştirilmesini hedef alan sistemli ve bilimsel </a:t>
            </a:r>
            <a:r>
              <a:rPr lang="tr-TR" sz="2400" b="1" dirty="0" smtClean="0">
                <a:latin typeface="Comic Sans MS" pitchFamily="66" charset="0"/>
              </a:rPr>
              <a:t>çalışmaların tümüne</a:t>
            </a:r>
            <a:r>
              <a:rPr lang="tr-TR" sz="2400" b="1" dirty="0">
                <a:latin typeface="Comic Sans MS" pitchFamily="66" charset="0"/>
              </a:rPr>
              <a:t> </a:t>
            </a:r>
            <a:r>
              <a:rPr lang="tr-TR" sz="2400" b="1" dirty="0" smtClean="0">
                <a:solidFill>
                  <a:srgbClr val="FF0000"/>
                </a:solidFill>
                <a:latin typeface="Comic Sans MS" pitchFamily="66" charset="0"/>
              </a:rPr>
              <a:t>“İş </a:t>
            </a:r>
            <a:r>
              <a:rPr lang="tr-TR" sz="2400" b="1" dirty="0">
                <a:solidFill>
                  <a:srgbClr val="FF0000"/>
                </a:solidFill>
                <a:latin typeface="Comic Sans MS" pitchFamily="66" charset="0"/>
              </a:rPr>
              <a:t>Sağlığı ve Güvenliği” </a:t>
            </a:r>
            <a:r>
              <a:rPr lang="tr-TR" sz="2400" b="1" dirty="0">
                <a:latin typeface="Comic Sans MS" pitchFamily="66" charset="0"/>
              </a:rPr>
              <a:t>denir. </a:t>
            </a:r>
          </a:p>
        </p:txBody>
      </p:sp>
      <p:pic>
        <p:nvPicPr>
          <p:cNvPr id="1027" name="Picture 3"/>
          <p:cNvPicPr>
            <a:picLocks noChangeAspect="1" noChangeArrowheads="1"/>
          </p:cNvPicPr>
          <p:nvPr/>
        </p:nvPicPr>
        <p:blipFill>
          <a:blip r:embed="rId2"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476672"/>
            <a:ext cx="6264696" cy="864096"/>
          </a:xfrm>
          <a:prstGeom prst="wedgeEllipseCallout">
            <a:avLst>
              <a:gd name="adj1" fmla="val -50295"/>
              <a:gd name="adj2" fmla="val 154464"/>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a:solidFill>
                  <a:srgbClr val="FF0000"/>
                </a:solidFill>
                <a:effectLst>
                  <a:outerShdw blurRad="38100" dist="38100" dir="2700000" algn="tl">
                    <a:srgbClr val="000000">
                      <a:alpha val="43137"/>
                    </a:srgbClr>
                  </a:outerShdw>
                </a:effectLst>
                <a:latin typeface="Comic Sans MS" pitchFamily="66" charset="0"/>
              </a:rPr>
              <a:t>İş sağlığı ve güvenliği nedir?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5" name="4 Slayt Numarası Yer Tutucusu"/>
          <p:cNvSpPr>
            <a:spLocks noGrp="1"/>
          </p:cNvSpPr>
          <p:nvPr>
            <p:ph type="sldNum" sz="quarter" idx="12"/>
          </p:nvPr>
        </p:nvSpPr>
        <p:spPr/>
        <p:txBody>
          <a:bodyPr/>
          <a:lstStyle/>
          <a:p>
            <a:fld id="{D014F31B-D79B-4AAE-8728-4F3B93F662FA}" type="slidenum">
              <a:rPr lang="tr-TR" smtClean="0"/>
              <a:pPr/>
              <a:t>2</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51720" y="1628800"/>
            <a:ext cx="6552728" cy="1656184"/>
          </a:xfrm>
        </p:spPr>
        <p:txBody>
          <a:bodyPr>
            <a:noAutofit/>
          </a:bodyPr>
          <a:lstStyle/>
          <a:p>
            <a:pPr algn="just"/>
            <a:r>
              <a:rPr lang="tr-TR" sz="2400" b="1" dirty="0" smtClean="0">
                <a:latin typeface="Comic Sans MS" pitchFamily="66" charset="0"/>
              </a:rPr>
              <a:t>      İşyerlerinde Acil Durumlar hakkında yönetmelik esaslarına göre belirlediğiniz acil durumlarda uygulanacak talimatları ve Acil durum planınızı hazırlayın.</a:t>
            </a:r>
            <a:endParaRPr lang="tr-TR" sz="24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flipH="1">
            <a:off x="0" y="980728"/>
            <a:ext cx="1907704" cy="3312368"/>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9098"/>
              <a:gd name="adj2" fmla="val 9742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Kurum Acil Durum Planı </a:t>
            </a:r>
          </a:p>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yapıldı mı?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20</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9" name="1 Başlık"/>
          <p:cNvSpPr txBox="1">
            <a:spLocks/>
          </p:cNvSpPr>
          <p:nvPr/>
        </p:nvSpPr>
        <p:spPr>
          <a:xfrm>
            <a:off x="683568" y="4941168"/>
            <a:ext cx="7992888" cy="2088232"/>
          </a:xfrm>
          <a:prstGeom prst="rect">
            <a:avLst/>
          </a:prstGeom>
        </p:spPr>
        <p:txBody>
          <a:bodyPr vert="horz" lIns="91440" tIns="45720" rIns="91440" bIns="45720" rtlCol="0" anchor="ctr">
            <a:noAutofit/>
          </a:bodyPr>
          <a:lstStyle/>
          <a:p>
            <a:endParaRPr kumimoji="0" lang="tr-TR" sz="2000" b="1" i="0" u="none" strike="noStrike" kern="1200" cap="none" spc="0" normalizeH="0" baseline="0" noProof="0" dirty="0">
              <a:ln>
                <a:noFill/>
              </a:ln>
              <a:solidFill>
                <a:srgbClr val="7030A0"/>
              </a:solidFill>
              <a:effectLst/>
              <a:uLnTx/>
              <a:uFillTx/>
              <a:latin typeface="Comic Sans MS" pitchFamily="66" charset="0"/>
              <a:ea typeface="+mj-ea"/>
              <a:cs typeface="+mj-cs"/>
            </a:endParaRPr>
          </a:p>
        </p:txBody>
      </p:sp>
      <p:sp>
        <p:nvSpPr>
          <p:cNvPr id="10" name="1 Başlık"/>
          <p:cNvSpPr txBox="1">
            <a:spLocks/>
          </p:cNvSpPr>
          <p:nvPr/>
        </p:nvSpPr>
        <p:spPr>
          <a:xfrm>
            <a:off x="1979712" y="3212976"/>
            <a:ext cx="6624736" cy="1728192"/>
          </a:xfrm>
          <a:prstGeom prst="rect">
            <a:avLst/>
          </a:prstGeom>
        </p:spPr>
        <p:txBody>
          <a:bodyPr vert="horz" lIns="91440" tIns="45720" rIns="91440" bIns="45720" rtlCol="0" anchor="ctr">
            <a:noAutofit/>
          </a:bodyPr>
          <a:lstStyle/>
          <a:p>
            <a:pPr lvl="0" algn="just">
              <a:spcBef>
                <a:spcPct val="0"/>
              </a:spcBef>
            </a:pPr>
            <a:r>
              <a:rPr kumimoji="0" lang="tr-TR" sz="2400" b="1"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lang="tr-TR" sz="2400" b="1" dirty="0" smtClean="0">
                <a:latin typeface="Comic Sans MS" pitchFamily="66" charset="0"/>
              </a:rPr>
              <a:t>Acil durumlarda müdahale ekibinizi EK-6’a göre belirleyin ve kurumunuzda uygun yerlere asın.</a:t>
            </a:r>
          </a:p>
          <a:p>
            <a:pPr lvl="0" algn="just">
              <a:spcBef>
                <a:spcPct val="0"/>
              </a:spcBef>
            </a:pPr>
            <a:r>
              <a:rPr lang="tr-TR" sz="1000" b="1" dirty="0" smtClean="0">
                <a:latin typeface="Comic Sans MS" pitchFamily="66" charset="0"/>
              </a:rPr>
              <a:t>.</a:t>
            </a:r>
          </a:p>
          <a:p>
            <a:pPr lvl="0" algn="just">
              <a:spcBef>
                <a:spcPct val="0"/>
              </a:spcBef>
            </a:pPr>
            <a:r>
              <a:rPr lang="tr-TR" sz="1600" b="1" dirty="0" smtClean="0">
                <a:solidFill>
                  <a:srgbClr val="FF0000"/>
                </a:solidFill>
                <a:latin typeface="Comic Sans MS" pitchFamily="66" charset="0"/>
                <a:hlinkClick r:id="rId3" action="ppaction://hlinkfile"/>
              </a:rPr>
              <a:t>Ek-6 Örnek Acil Durum Ekipleri Listesi</a:t>
            </a:r>
            <a:endParaRPr kumimoji="0" lang="tr-TR" sz="16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
        <p:nvSpPr>
          <p:cNvPr id="11" name="10 Dikdörtgen"/>
          <p:cNvSpPr/>
          <p:nvPr/>
        </p:nvSpPr>
        <p:spPr>
          <a:xfrm>
            <a:off x="467544" y="4955684"/>
            <a:ext cx="8064896" cy="1569660"/>
          </a:xfrm>
          <a:prstGeom prst="rect">
            <a:avLst/>
          </a:prstGeom>
        </p:spPr>
        <p:txBody>
          <a:bodyPr wrap="square">
            <a:spAutoFit/>
          </a:bodyPr>
          <a:lstStyle/>
          <a:p>
            <a:pPr algn="just"/>
            <a:r>
              <a:rPr lang="tr-TR" sz="2400" b="1" dirty="0" smtClean="0">
                <a:solidFill>
                  <a:srgbClr val="7030A0"/>
                </a:solidFill>
                <a:latin typeface="Comic Sans MS" pitchFamily="66" charset="0"/>
              </a:rPr>
              <a:t>Acil durum (Deprem, Yangın vb.) tatbikatlarını yapın. Detaylı bilgiyi kurum İş Güvenliği Uzmanları, Sivil Savunma Uzmanları ve İl AFAD Müdürlüğünden alabilirsiniz. </a:t>
            </a:r>
            <a:endParaRPr lang="tr-TR" sz="2400" b="1" dirty="0">
              <a:solidFill>
                <a:srgbClr val="7030A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51720" y="1628800"/>
            <a:ext cx="6552728" cy="3168352"/>
          </a:xfrm>
        </p:spPr>
        <p:txBody>
          <a:bodyPr>
            <a:noAutofit/>
          </a:bodyPr>
          <a:lstStyle/>
          <a:p>
            <a:pPr algn="just"/>
            <a:r>
              <a:rPr lang="tr-TR" sz="2400" b="1" dirty="0" smtClean="0">
                <a:latin typeface="Comic Sans MS" pitchFamily="66" charset="0"/>
              </a:rPr>
              <a:t> 	İşveren, EK-</a:t>
            </a:r>
            <a:r>
              <a:rPr lang="tr-TR" sz="2400" b="1" dirty="0" err="1" smtClean="0">
                <a:latin typeface="Comic Sans MS" pitchFamily="66" charset="0"/>
              </a:rPr>
              <a:t>B’de</a:t>
            </a:r>
            <a:r>
              <a:rPr lang="tr-TR" sz="2400" b="1" dirty="0" smtClean="0">
                <a:latin typeface="Comic Sans MS" pitchFamily="66" charset="0"/>
              </a:rPr>
              <a:t> yer aldığı şekliyle sağlık ve güvenlik işaretlerini bulundurur ve uygun yerlerde kullanılmasını sağlar. İşyerinde kullanılan sağlık ve güvenlik işaretleri hakkında çalışanları veya temsilcilerini bilgilendirir.        </a:t>
            </a:r>
            <a:r>
              <a:rPr lang="tr-TR" sz="100" b="1" dirty="0" smtClean="0">
                <a:latin typeface="Comic Sans MS" pitchFamily="66" charset="0"/>
              </a:rPr>
              <a:t>.</a:t>
            </a:r>
            <a:r>
              <a:rPr lang="tr-TR" sz="2400" b="1" dirty="0" smtClean="0">
                <a:latin typeface="Comic Sans MS" pitchFamily="66" charset="0"/>
              </a:rPr>
              <a:t> </a:t>
            </a:r>
            <a:br>
              <a:rPr lang="tr-TR" sz="2400" b="1" dirty="0" smtClean="0">
                <a:latin typeface="Comic Sans MS" pitchFamily="66" charset="0"/>
              </a:rPr>
            </a:br>
            <a:r>
              <a:rPr lang="tr-TR" sz="2400" b="1" dirty="0" smtClean="0">
                <a:latin typeface="Comic Sans MS" pitchFamily="66" charset="0"/>
              </a:rPr>
              <a:t>         </a:t>
            </a:r>
            <a:r>
              <a:rPr lang="tr-TR" sz="100" b="1" dirty="0" smtClean="0">
                <a:latin typeface="Comic Sans MS" pitchFamily="66" charset="0"/>
              </a:rPr>
              <a:t>. </a:t>
            </a:r>
            <a:br>
              <a:rPr lang="tr-TR" sz="100" b="1" dirty="0" smtClean="0">
                <a:latin typeface="Comic Sans MS" pitchFamily="66" charset="0"/>
              </a:rPr>
            </a:br>
            <a:r>
              <a:rPr lang="tr-TR" sz="1600" b="1" dirty="0" smtClean="0">
                <a:solidFill>
                  <a:srgbClr val="FF0000"/>
                </a:solidFill>
                <a:latin typeface="Comic Sans MS" pitchFamily="66" charset="0"/>
                <a:hlinkClick r:id="rId2" action="ppaction://hlinkfile"/>
              </a:rPr>
              <a:t>EK-B Sağlık ve Güvenlik İşaretleri</a:t>
            </a:r>
            <a:r>
              <a:rPr lang="tr-TR" sz="1600" b="1" dirty="0" smtClean="0">
                <a:solidFill>
                  <a:srgbClr val="FF0000"/>
                </a:solidFill>
                <a:latin typeface="Comic Sans MS" pitchFamily="66" charset="0"/>
              </a:rPr>
              <a:t>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flipH="1">
            <a:off x="0" y="1052736"/>
            <a:ext cx="1907704" cy="3528392"/>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9098"/>
              <a:gd name="adj2" fmla="val 9742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Gerekli Sağlık ve Güvenlik işaretlerini temin edelim.</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21</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12" name="11 Resim" descr="http://www.onceguvenlik.com/images/urunler/YanginSondurucuFL9103Levha-3290.jpg"/>
          <p:cNvPicPr/>
          <p:nvPr/>
        </p:nvPicPr>
        <p:blipFill>
          <a:blip r:embed="rId4" cstate="print"/>
          <a:srcRect/>
          <a:stretch>
            <a:fillRect/>
          </a:stretch>
        </p:blipFill>
        <p:spPr bwMode="auto">
          <a:xfrm>
            <a:off x="827584" y="4869160"/>
            <a:ext cx="1368152" cy="1296144"/>
          </a:xfrm>
          <a:prstGeom prst="rect">
            <a:avLst/>
          </a:prstGeom>
          <a:noFill/>
          <a:ln w="9525">
            <a:noFill/>
            <a:miter lim="800000"/>
            <a:headEnd/>
            <a:tailEnd/>
          </a:ln>
        </p:spPr>
      </p:pic>
      <p:pic>
        <p:nvPicPr>
          <p:cNvPr id="13" name="12 Resim" descr="http://www.enzetsafety.com/image/cache/data/D%C4%B0KKAT%20ELEKTR%C4%B0K-500x500.jpg"/>
          <p:cNvPicPr/>
          <p:nvPr/>
        </p:nvPicPr>
        <p:blipFill>
          <a:blip r:embed="rId5" cstate="print"/>
          <a:srcRect/>
          <a:stretch>
            <a:fillRect/>
          </a:stretch>
        </p:blipFill>
        <p:spPr bwMode="auto">
          <a:xfrm>
            <a:off x="7092280" y="4869160"/>
            <a:ext cx="1224136" cy="1296144"/>
          </a:xfrm>
          <a:prstGeom prst="rect">
            <a:avLst/>
          </a:prstGeom>
          <a:noFill/>
          <a:ln w="9525">
            <a:noFill/>
            <a:miter lim="800000"/>
            <a:headEnd/>
            <a:tailEnd/>
          </a:ln>
        </p:spPr>
      </p:pic>
      <p:pic>
        <p:nvPicPr>
          <p:cNvPr id="14" name="13 Resim" descr="http://files.isguyarilevhalari.com/system_preview_detail_200000070-c4fa2c5f44-public/acil1.jpg"/>
          <p:cNvPicPr/>
          <p:nvPr/>
        </p:nvPicPr>
        <p:blipFill>
          <a:blip r:embed="rId6" cstate="print"/>
          <a:srcRect/>
          <a:stretch>
            <a:fillRect/>
          </a:stretch>
        </p:blipFill>
        <p:spPr bwMode="auto">
          <a:xfrm>
            <a:off x="2771800" y="4869160"/>
            <a:ext cx="1944216" cy="1296144"/>
          </a:xfrm>
          <a:prstGeom prst="rect">
            <a:avLst/>
          </a:prstGeom>
          <a:noFill/>
          <a:ln w="9525">
            <a:noFill/>
            <a:miter lim="800000"/>
            <a:headEnd/>
            <a:tailEnd/>
          </a:ln>
        </p:spPr>
      </p:pic>
      <p:pic>
        <p:nvPicPr>
          <p:cNvPr id="15" name="14 Resim" descr="https://levhaal.com/wp-content/uploads/2015/12/ES-1-1-1.jpg"/>
          <p:cNvPicPr/>
          <p:nvPr/>
        </p:nvPicPr>
        <p:blipFill>
          <a:blip r:embed="rId7" cstate="print"/>
          <a:srcRect/>
          <a:stretch>
            <a:fillRect/>
          </a:stretch>
        </p:blipFill>
        <p:spPr bwMode="auto">
          <a:xfrm>
            <a:off x="5580112" y="4869160"/>
            <a:ext cx="936104" cy="12536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44824"/>
            <a:ext cx="6046440" cy="4176464"/>
          </a:xfrm>
        </p:spPr>
        <p:txBody>
          <a:bodyPr>
            <a:noAutofit/>
          </a:bodyPr>
          <a:lstStyle/>
          <a:p>
            <a:pPr algn="just"/>
            <a:r>
              <a:rPr lang="tr-TR" sz="2400" b="1" dirty="0" smtClean="0">
                <a:latin typeface="Comic Sans MS" pitchFamily="66" charset="0"/>
              </a:rPr>
              <a:t>	İşveren tarafından, Elektrik tesisatı, topraklama, paratoner, kompresörler, basınçlı kaplar buhar ve sıcak su kazanları, hidroforlar, </a:t>
            </a:r>
            <a:r>
              <a:rPr lang="tr-TR" sz="2400" b="1" dirty="0" err="1" smtClean="0">
                <a:latin typeface="Comic Sans MS" pitchFamily="66" charset="0"/>
              </a:rPr>
              <a:t>forklift</a:t>
            </a:r>
            <a:r>
              <a:rPr lang="tr-TR" sz="2400" b="1" dirty="0" smtClean="0">
                <a:latin typeface="Comic Sans MS" pitchFamily="66" charset="0"/>
              </a:rPr>
              <a:t> ve diğer kaldırma araçları (Asansör dâhil), yangın tüpleri, motopomplar ile diğer iş ekipmanlarının mevzuatın öngördüğü periyodik kontrollerinin yapılması veya yaptırılması sağlanır.                </a:t>
            </a:r>
            <a:r>
              <a:rPr lang="tr-TR" sz="100" b="1" dirty="0" smtClean="0">
                <a:latin typeface="Comic Sans MS" pitchFamily="66" charset="0"/>
              </a:rPr>
              <a:t>.</a:t>
            </a:r>
            <a:br>
              <a:rPr lang="tr-TR" sz="100" b="1" dirty="0" smtClean="0">
                <a:latin typeface="Comic Sans MS" pitchFamily="66" charset="0"/>
              </a:rPr>
            </a:br>
            <a:r>
              <a:rPr lang="tr-TR" sz="2400" b="1" dirty="0" smtClean="0">
                <a:latin typeface="Comic Sans MS" pitchFamily="66" charset="0"/>
              </a:rPr>
              <a:t/>
            </a:r>
            <a:br>
              <a:rPr lang="tr-TR" sz="2400" b="1" dirty="0" smtClean="0">
                <a:latin typeface="Comic Sans MS" pitchFamily="66" charset="0"/>
              </a:rPr>
            </a:br>
            <a:r>
              <a:rPr lang="tr-TR" sz="1600" b="1" dirty="0" smtClean="0">
                <a:solidFill>
                  <a:srgbClr val="FF0000"/>
                </a:solidFill>
                <a:latin typeface="Comic Sans MS" pitchFamily="66" charset="0"/>
                <a:hlinkClick r:id="rId2" action="ppaction://hlinkfile"/>
              </a:rPr>
              <a:t> Ek-4 Periyodik Kontroller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908720"/>
            <a:ext cx="2163476" cy="3528392"/>
          </a:xfrm>
          <a:prstGeom prst="rect">
            <a:avLst/>
          </a:prstGeom>
          <a:noFill/>
          <a:ln w="9525">
            <a:noFill/>
            <a:miter lim="800000"/>
            <a:headEnd/>
            <a:tailEnd/>
          </a:ln>
        </p:spPr>
      </p:pic>
      <p:sp>
        <p:nvSpPr>
          <p:cNvPr id="8" name="7 Oval Belirtme Çizgisi"/>
          <p:cNvSpPr/>
          <p:nvPr/>
        </p:nvSpPr>
        <p:spPr>
          <a:xfrm flipH="1">
            <a:off x="755576" y="332656"/>
            <a:ext cx="6552728" cy="1008112"/>
          </a:xfrm>
          <a:prstGeom prst="wedgeEllipseCallout">
            <a:avLst>
              <a:gd name="adj1" fmla="val -48459"/>
              <a:gd name="adj2" fmla="val 11652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Periyodik kontrolleri düzenli olarak yaptırıyor musunuz?</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22</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3074" name="Picture 2"/>
          <p:cNvPicPr>
            <a:picLocks noChangeAspect="1" noChangeArrowheads="1"/>
          </p:cNvPicPr>
          <p:nvPr/>
        </p:nvPicPr>
        <p:blipFill>
          <a:blip r:embed="rId4" cstate="print"/>
          <a:srcRect/>
          <a:stretch>
            <a:fillRect/>
          </a:stretch>
        </p:blipFill>
        <p:spPr bwMode="auto">
          <a:xfrm>
            <a:off x="6732240" y="4365103"/>
            <a:ext cx="2297056" cy="20882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835696" y="1628800"/>
            <a:ext cx="6768752" cy="4824536"/>
          </a:xfrm>
        </p:spPr>
        <p:txBody>
          <a:bodyPr>
            <a:noAutofit/>
          </a:bodyPr>
          <a:lstStyle/>
          <a:p>
            <a:pPr algn="just"/>
            <a:r>
              <a:rPr lang="tr-TR" sz="2400" b="1" dirty="0" smtClean="0">
                <a:latin typeface="Comic Sans MS" pitchFamily="66" charset="0"/>
              </a:rPr>
              <a:t> </a:t>
            </a:r>
            <a:r>
              <a:rPr lang="tr-TR" sz="2200" b="1" dirty="0" smtClean="0">
                <a:latin typeface="Comic Sans MS" pitchFamily="66" charset="0"/>
              </a:rPr>
              <a:t>a) Özellikle yardımcı hizmetlerde çalışan personel olmak üzere tüm çalışanların görev tanımları yapılmalı,                    </a:t>
            </a:r>
            <a:r>
              <a:rPr lang="tr-TR" sz="100" b="1" dirty="0" smtClean="0">
                <a:latin typeface="Comic Sans MS" pitchFamily="66" charset="0"/>
              </a:rPr>
              <a:t>. </a:t>
            </a:r>
            <a:br>
              <a:rPr lang="tr-TR" sz="100" b="1" dirty="0" smtClean="0">
                <a:latin typeface="Comic Sans MS" pitchFamily="66" charset="0"/>
              </a:rPr>
            </a:br>
            <a:r>
              <a:rPr lang="tr-TR" sz="2200" b="1" dirty="0" smtClean="0">
                <a:latin typeface="Comic Sans MS" pitchFamily="66" charset="0"/>
              </a:rPr>
              <a:t>b) Tehlikeli ve Çok tehlikeli işler, Mesleki Eğitim Belgesi olmayan çalışanlara yaptırılmamalı,   </a:t>
            </a:r>
            <a:r>
              <a:rPr lang="tr-TR" sz="100" b="1" dirty="0" smtClean="0">
                <a:latin typeface="Comic Sans MS" pitchFamily="66" charset="0"/>
              </a:rPr>
              <a:t>. </a:t>
            </a:r>
            <a:br>
              <a:rPr lang="tr-TR" sz="100" b="1" dirty="0" smtClean="0">
                <a:latin typeface="Comic Sans MS" pitchFamily="66" charset="0"/>
              </a:rPr>
            </a:br>
            <a:r>
              <a:rPr lang="tr-TR" sz="2200" b="1" dirty="0" smtClean="0">
                <a:latin typeface="Comic Sans MS" pitchFamily="66" charset="0"/>
              </a:rPr>
              <a:t>c) Gıda üretim ve perakende iş yerlerinde, insan bedenine temasın söz konusu olduğu temizlik hizmetlerinin verildiği iş yerlerinde çalışanların Hijyen Eğitimi almaları sağlanmalıdır.         </a:t>
            </a:r>
            <a:r>
              <a:rPr lang="tr-TR" sz="100" b="1" dirty="0" smtClean="0">
                <a:latin typeface="Comic Sans MS" pitchFamily="66" charset="0"/>
              </a:rPr>
              <a:t>.</a:t>
            </a:r>
            <a:r>
              <a:rPr lang="tr-TR" sz="2200" b="1" dirty="0" smtClean="0">
                <a:latin typeface="Comic Sans MS" pitchFamily="66" charset="0"/>
              </a:rPr>
              <a:t> </a:t>
            </a:r>
            <a:br>
              <a:rPr lang="tr-TR" sz="2200" b="1" dirty="0" smtClean="0">
                <a:latin typeface="Comic Sans MS" pitchFamily="66" charset="0"/>
              </a:rPr>
            </a:br>
            <a:r>
              <a:rPr lang="tr-TR" sz="2200" b="1" dirty="0" smtClean="0">
                <a:latin typeface="Comic Sans MS" pitchFamily="66" charset="0"/>
              </a:rPr>
              <a:t>d) Her türlü çalışma, uygun ekipman kullanılarak yapılmalı, </a:t>
            </a:r>
            <a:r>
              <a:rPr lang="tr-TR" sz="100" b="1" dirty="0" smtClean="0">
                <a:latin typeface="Comic Sans MS" pitchFamily="66" charset="0"/>
              </a:rPr>
              <a:t>.</a:t>
            </a:r>
            <a:br>
              <a:rPr lang="tr-TR" sz="100" b="1" dirty="0" smtClean="0">
                <a:latin typeface="Comic Sans MS" pitchFamily="66" charset="0"/>
              </a:rPr>
            </a:br>
            <a:r>
              <a:rPr lang="tr-TR" sz="2200" b="1" dirty="0" smtClean="0">
                <a:latin typeface="Comic Sans MS" pitchFamily="66" charset="0"/>
              </a:rPr>
              <a:t>e) Çalışanlara her işe uygun Kişisel Koruyucu Donanımlar kullandırılmalı, </a:t>
            </a:r>
            <a:endParaRPr lang="tr-TR" sz="22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flipH="1">
            <a:off x="0" y="1124744"/>
            <a:ext cx="1907704" cy="3312368"/>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9098"/>
              <a:gd name="adj2" fmla="val 9742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latin typeface="Comic Sans MS" pitchFamily="66" charset="0"/>
              </a:rPr>
              <a:t>Çalışanların görevleri net tanımlanmalı!</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23</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844824"/>
            <a:ext cx="6408712" cy="4608512"/>
          </a:xfrm>
        </p:spPr>
        <p:txBody>
          <a:bodyPr>
            <a:noAutofit/>
          </a:bodyPr>
          <a:lstStyle/>
          <a:p>
            <a:pPr algn="just"/>
            <a:r>
              <a:rPr lang="tr-TR" sz="2400" b="1" dirty="0" smtClean="0">
                <a:latin typeface="Comic Sans MS" pitchFamily="66" charset="0"/>
              </a:rPr>
              <a:t>	</a:t>
            </a:r>
            <a:r>
              <a:rPr lang="tr-TR" sz="2200" dirty="0" smtClean="0"/>
              <a:t> </a:t>
            </a:r>
            <a:r>
              <a:rPr lang="tr-TR" sz="2000" b="1" dirty="0" smtClean="0">
                <a:latin typeface="Comic Sans MS" pitchFamily="66" charset="0"/>
              </a:rPr>
              <a:t>Kişisel koruyucu donanım, risklerin, toplu korunmayı sağlayacak teknik önlemlerle veya iş organizasyonu ve çalışma yöntemleriyle önlenemediği, tam olarak sınırlandırılamadığı durumlarda kullanılır. Kişisel koruyucu donanım, iş kazası ya da meslek hastalığının önlenmesi, çalışanların sağlık ve güvenlik risklerinden korunması, sağlık ve güvenlik koşullarının iyileştirilmesi amacıyla kullanılır. İşveren, toplu korunma tedbirlerine, kişisel korunma tedbirlerine göre öncelik verir.                       </a:t>
            </a:r>
            <a:r>
              <a:rPr lang="tr-TR" sz="100" b="1" dirty="0" smtClean="0">
                <a:latin typeface="Comic Sans MS" pitchFamily="66" charset="0"/>
              </a:rPr>
              <a:t>.</a:t>
            </a:r>
            <a:br>
              <a:rPr lang="tr-TR" sz="100" b="1" dirty="0" smtClean="0">
                <a:latin typeface="Comic Sans MS" pitchFamily="66" charset="0"/>
              </a:rPr>
            </a:br>
            <a:r>
              <a:rPr lang="tr-TR" sz="2200" b="1" dirty="0" smtClean="0">
                <a:latin typeface="Comic Sans MS" pitchFamily="66" charset="0"/>
              </a:rPr>
              <a:t> </a:t>
            </a:r>
            <a:br>
              <a:rPr lang="tr-TR" sz="2200" b="1" dirty="0" smtClean="0">
                <a:latin typeface="Comic Sans MS" pitchFamily="66" charset="0"/>
              </a:rPr>
            </a:br>
            <a:r>
              <a:rPr lang="tr-TR" sz="1600" b="1" dirty="0" smtClean="0">
                <a:solidFill>
                  <a:srgbClr val="FF0000"/>
                </a:solidFill>
                <a:latin typeface="Comic Sans MS" pitchFamily="66" charset="0"/>
                <a:hlinkClick r:id="rId2" action="ppaction://hlinkfile"/>
              </a:rPr>
              <a:t>EK-5 Örnek KKD Standartları Tablosu</a:t>
            </a:r>
            <a:r>
              <a:rPr lang="tr-TR" sz="1600" b="1" dirty="0" smtClean="0">
                <a:solidFill>
                  <a:srgbClr val="FF0000"/>
                </a:solidFill>
                <a:latin typeface="Comic Sans MS" pitchFamily="66" charset="0"/>
              </a:rPr>
              <a:t>                 </a:t>
            </a:r>
            <a:r>
              <a:rPr lang="tr-TR" sz="100" b="1" dirty="0" smtClean="0">
                <a:solidFill>
                  <a:srgbClr val="FF0000"/>
                </a:solidFill>
                <a:latin typeface="Comic Sans MS" pitchFamily="66" charset="0"/>
              </a:rPr>
              <a:t> . </a:t>
            </a:r>
            <a:r>
              <a:rPr lang="tr-TR" sz="1600" b="1" dirty="0" smtClean="0">
                <a:solidFill>
                  <a:srgbClr val="FF0000"/>
                </a:solidFill>
                <a:latin typeface="Comic Sans MS" pitchFamily="66" charset="0"/>
              </a:rPr>
              <a:t/>
            </a:r>
            <a:br>
              <a:rPr lang="tr-TR" sz="1600" b="1" dirty="0" smtClean="0">
                <a:solidFill>
                  <a:srgbClr val="FF0000"/>
                </a:solidFill>
                <a:latin typeface="Comic Sans MS" pitchFamily="66" charset="0"/>
              </a:rPr>
            </a:br>
            <a:r>
              <a:rPr lang="tr-TR" sz="1600" b="1" dirty="0" smtClean="0">
                <a:solidFill>
                  <a:srgbClr val="FF0000"/>
                </a:solidFill>
                <a:latin typeface="Comic Sans MS" pitchFamily="66" charset="0"/>
                <a:hlinkClick r:id="rId3" action="ppaction://hlinkfile"/>
              </a:rPr>
              <a:t>Ek-8 Örnek KKD Zimmet Tutanağı.</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4" cstate="print"/>
          <a:srcRect/>
          <a:stretch>
            <a:fillRect/>
          </a:stretch>
        </p:blipFill>
        <p:spPr bwMode="auto">
          <a:xfrm>
            <a:off x="6980524" y="1196752"/>
            <a:ext cx="2163476" cy="3528392"/>
          </a:xfrm>
          <a:prstGeom prst="rect">
            <a:avLst/>
          </a:prstGeom>
          <a:noFill/>
          <a:ln w="9525">
            <a:noFill/>
            <a:miter lim="800000"/>
            <a:headEnd/>
            <a:tailEnd/>
          </a:ln>
        </p:spPr>
      </p:pic>
      <p:sp>
        <p:nvSpPr>
          <p:cNvPr id="8" name="7 Oval Belirtme Çizgisi"/>
          <p:cNvSpPr/>
          <p:nvPr/>
        </p:nvSpPr>
        <p:spPr>
          <a:xfrm flipH="1">
            <a:off x="755576" y="332656"/>
            <a:ext cx="6552728" cy="1152128"/>
          </a:xfrm>
          <a:prstGeom prst="wedgeEllipseCallout">
            <a:avLst>
              <a:gd name="adj1" fmla="val -50112"/>
              <a:gd name="adj2" fmla="val 106079"/>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200" b="1" dirty="0" smtClean="0">
                <a:solidFill>
                  <a:srgbClr val="FF0000"/>
                </a:solidFill>
                <a:effectLst>
                  <a:outerShdw blurRad="38100" dist="38100" dir="2700000" algn="tl">
                    <a:srgbClr val="000000">
                      <a:alpha val="43137"/>
                    </a:srgbClr>
                  </a:outerShdw>
                </a:effectLst>
                <a:latin typeface="Comic Sans MS" pitchFamily="66" charset="0"/>
              </a:rPr>
              <a:t>Çalışanlarınız için Kişisel Koruyucu Donanım alın ve kullandırın.</a:t>
            </a:r>
            <a:endParaRPr lang="tr-TR" sz="22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24</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916832"/>
            <a:ext cx="6408712" cy="3744416"/>
          </a:xfrm>
        </p:spPr>
        <p:txBody>
          <a:bodyPr>
            <a:noAutofit/>
          </a:bodyPr>
          <a:lstStyle/>
          <a:p>
            <a:pPr algn="just"/>
            <a:r>
              <a:rPr lang="tr-TR" sz="2200" dirty="0" smtClean="0"/>
              <a:t> 	</a:t>
            </a:r>
            <a:r>
              <a:rPr lang="tr-TR" sz="2400" b="1" dirty="0" smtClean="0">
                <a:latin typeface="Comic Sans MS" pitchFamily="66" charset="0"/>
              </a:rPr>
              <a:t>İşveren, çalışanların iş sağlığı ve güvenliği eğitimleri ile ilgili;               </a:t>
            </a:r>
            <a:r>
              <a:rPr lang="tr-TR" sz="100" b="1" dirty="0" smtClean="0">
                <a:latin typeface="Comic Sans MS" pitchFamily="66" charset="0"/>
              </a:rPr>
              <a:t>.</a:t>
            </a:r>
            <a:r>
              <a:rPr lang="tr-TR" sz="2400" b="1" dirty="0" smtClean="0">
                <a:latin typeface="Comic Sans MS" pitchFamily="66" charset="0"/>
              </a:rPr>
              <a:t/>
            </a:r>
            <a:br>
              <a:rPr lang="tr-TR" sz="2400" b="1" dirty="0" smtClean="0">
                <a:latin typeface="Comic Sans MS" pitchFamily="66" charset="0"/>
              </a:rPr>
            </a:br>
            <a:r>
              <a:rPr lang="tr-TR" sz="2400" b="1" dirty="0" smtClean="0">
                <a:latin typeface="Comic Sans MS" pitchFamily="66" charset="0"/>
              </a:rPr>
              <a:t>a) Program hazırlanması ve uygulanmasını, </a:t>
            </a:r>
            <a:br>
              <a:rPr lang="tr-TR" sz="2400" b="1" dirty="0" smtClean="0">
                <a:latin typeface="Comic Sans MS" pitchFamily="66" charset="0"/>
              </a:rPr>
            </a:br>
            <a:r>
              <a:rPr lang="tr-TR" sz="2400" b="1" dirty="0" smtClean="0">
                <a:latin typeface="Comic Sans MS" pitchFamily="66" charset="0"/>
              </a:rPr>
              <a:t>b) Eğitimler için uygun yer, araç ve gereçlerin temin edilmesini,           </a:t>
            </a:r>
            <a:r>
              <a:rPr lang="tr-TR" sz="100" b="1" dirty="0" smtClean="0">
                <a:latin typeface="Comic Sans MS" pitchFamily="66" charset="0"/>
              </a:rPr>
              <a:t>.</a:t>
            </a:r>
            <a:r>
              <a:rPr lang="tr-TR" sz="2400" b="1" dirty="0" smtClean="0">
                <a:latin typeface="Comic Sans MS" pitchFamily="66" charset="0"/>
              </a:rPr>
              <a:t> </a:t>
            </a:r>
            <a:br>
              <a:rPr lang="tr-TR" sz="2400" b="1" dirty="0" smtClean="0">
                <a:latin typeface="Comic Sans MS" pitchFamily="66" charset="0"/>
              </a:rPr>
            </a:br>
            <a:r>
              <a:rPr lang="tr-TR" sz="2400" b="1" dirty="0" smtClean="0">
                <a:latin typeface="Comic Sans MS" pitchFamily="66" charset="0"/>
              </a:rPr>
              <a:t>c) Çalışanların bu programlara katılmasını, </a:t>
            </a:r>
            <a:br>
              <a:rPr lang="tr-TR" sz="2400" b="1" dirty="0" smtClean="0">
                <a:latin typeface="Comic Sans MS" pitchFamily="66" charset="0"/>
              </a:rPr>
            </a:br>
            <a:r>
              <a:rPr lang="tr-TR" sz="2400" b="1" dirty="0" smtClean="0">
                <a:latin typeface="Comic Sans MS" pitchFamily="66" charset="0"/>
              </a:rPr>
              <a:t>ç) Program sonunda katılanlar için katılım belgesi düzenlenmesini sağlar.            </a:t>
            </a:r>
            <a:r>
              <a:rPr lang="tr-TR" sz="100" b="1" dirty="0" smtClean="0">
                <a:latin typeface="Comic Sans MS" pitchFamily="66" charset="0"/>
              </a:rPr>
              <a:t>.</a:t>
            </a:r>
            <a:br>
              <a:rPr lang="tr-TR" sz="100" b="1" dirty="0" smtClean="0">
                <a:latin typeface="Comic Sans MS" pitchFamily="66" charset="0"/>
              </a:rPr>
            </a:br>
            <a:r>
              <a:rPr lang="tr-TR" sz="2400" b="1" dirty="0" smtClean="0">
                <a:latin typeface="Comic Sans MS" pitchFamily="66" charset="0"/>
              </a:rPr>
              <a:t> </a:t>
            </a:r>
            <a:br>
              <a:rPr lang="tr-TR" sz="2400" b="1" dirty="0" smtClean="0">
                <a:latin typeface="Comic Sans MS" pitchFamily="66" charset="0"/>
              </a:rPr>
            </a:br>
            <a:r>
              <a:rPr lang="tr-TR" sz="1600" b="1" dirty="0" smtClean="0">
                <a:solidFill>
                  <a:srgbClr val="FF0000"/>
                </a:solidFill>
                <a:latin typeface="Comic Sans MS" pitchFamily="66" charset="0"/>
                <a:hlinkClick r:id="rId2" action="ppaction://hlinkfile"/>
              </a:rPr>
              <a:t>Ek-9 Örnek İSG Eğitim Katılım Belgesi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980524" y="1196752"/>
            <a:ext cx="2163476" cy="3528392"/>
          </a:xfrm>
          <a:prstGeom prst="rect">
            <a:avLst/>
          </a:prstGeom>
          <a:noFill/>
          <a:ln w="9525">
            <a:noFill/>
            <a:miter lim="800000"/>
            <a:headEnd/>
            <a:tailEnd/>
          </a:ln>
        </p:spPr>
      </p:pic>
      <p:sp>
        <p:nvSpPr>
          <p:cNvPr id="8" name="7 Oval Belirtme Çizgisi"/>
          <p:cNvSpPr/>
          <p:nvPr/>
        </p:nvSpPr>
        <p:spPr>
          <a:xfrm flipH="1">
            <a:off x="755576" y="332656"/>
            <a:ext cx="6552728" cy="1152128"/>
          </a:xfrm>
          <a:prstGeom prst="wedgeEllipseCallout">
            <a:avLst>
              <a:gd name="adj1" fmla="val -50112"/>
              <a:gd name="adj2" fmla="val 106079"/>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Çalışanlara İş Sağlığı ve Güvenliği Eğitimi verildi mi?</a:t>
            </a:r>
            <a:endParaRPr lang="tr-TR" sz="22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25</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9" name="8 Resim" descr="http://isguvenligihaberleri.com/wp-content/uploads/2014/01/is_guvenligi_egitimleri_bursa.jpg"/>
          <p:cNvPicPr/>
          <p:nvPr/>
        </p:nvPicPr>
        <p:blipFill>
          <a:blip r:embed="rId4" cstate="print"/>
          <a:srcRect/>
          <a:stretch>
            <a:fillRect/>
          </a:stretch>
        </p:blipFill>
        <p:spPr bwMode="auto">
          <a:xfrm>
            <a:off x="5364088" y="4653136"/>
            <a:ext cx="3240360"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2060848"/>
            <a:ext cx="6408712" cy="2880320"/>
          </a:xfrm>
        </p:spPr>
        <p:txBody>
          <a:bodyPr>
            <a:noAutofit/>
          </a:bodyPr>
          <a:lstStyle/>
          <a:p>
            <a:pPr algn="just"/>
            <a:r>
              <a:rPr lang="tr-TR" sz="2200" dirty="0" smtClean="0"/>
              <a:t> 	</a:t>
            </a:r>
            <a:r>
              <a:rPr lang="tr-TR" sz="2400" b="1" dirty="0" smtClean="0">
                <a:latin typeface="Comic Sans MS" pitchFamily="66" charset="0"/>
              </a:rPr>
              <a:t> </a:t>
            </a:r>
            <a:r>
              <a:rPr lang="tr-TR" sz="2000" b="1" dirty="0" smtClean="0">
                <a:solidFill>
                  <a:srgbClr val="7030A0"/>
                </a:solidFill>
                <a:latin typeface="Comic Sans MS" pitchFamily="66" charset="0"/>
              </a:rPr>
              <a:t>Eğitim, değişen ve yeni ortaya çıkan risklere uygun olarak yenilenir ve gerektiğinde aşağıdaki periyotlarda tekrarlanır.            </a:t>
            </a:r>
            <a:r>
              <a:rPr lang="tr-TR" sz="100" b="1" dirty="0" smtClean="0">
                <a:latin typeface="Comic Sans MS" pitchFamily="66" charset="0"/>
              </a:rPr>
              <a:t>.</a:t>
            </a:r>
            <a:r>
              <a:rPr lang="tr-TR" sz="2000" b="1" dirty="0" smtClean="0">
                <a:latin typeface="Comic Sans MS" pitchFamily="66" charset="0"/>
              </a:rPr>
              <a:t> </a:t>
            </a:r>
            <a:br>
              <a:rPr lang="tr-TR" sz="2000" b="1" dirty="0" smtClean="0">
                <a:latin typeface="Comic Sans MS" pitchFamily="66" charset="0"/>
              </a:rPr>
            </a:br>
            <a:r>
              <a:rPr lang="tr-TR" sz="2000" b="1" dirty="0" smtClean="0">
                <a:latin typeface="Comic Sans MS" pitchFamily="66" charset="0"/>
              </a:rPr>
              <a:t>a) Çok tehlikeli sınıfta yer alan işyerlerinde yılda en az bir defa.                      </a:t>
            </a:r>
            <a:r>
              <a:rPr lang="tr-TR" sz="100" b="1" dirty="0" smtClean="0">
                <a:latin typeface="Comic Sans MS" pitchFamily="66" charset="0"/>
              </a:rPr>
              <a:t>.</a:t>
            </a:r>
            <a:r>
              <a:rPr lang="tr-TR" sz="2000" b="1" dirty="0" smtClean="0">
                <a:latin typeface="Comic Sans MS" pitchFamily="66" charset="0"/>
              </a:rPr>
              <a:t> </a:t>
            </a:r>
            <a:br>
              <a:rPr lang="tr-TR" sz="2000" b="1" dirty="0" smtClean="0">
                <a:latin typeface="Comic Sans MS" pitchFamily="66" charset="0"/>
              </a:rPr>
            </a:br>
            <a:r>
              <a:rPr lang="tr-TR" sz="2000" b="1" dirty="0" smtClean="0">
                <a:latin typeface="Comic Sans MS" pitchFamily="66" charset="0"/>
              </a:rPr>
              <a:t>b) Tehlikeli sınıfta yer alan işyerlerinde iki yılda en az bir defa.                    </a:t>
            </a:r>
            <a:r>
              <a:rPr lang="tr-TR" sz="100" b="1" dirty="0" smtClean="0">
                <a:latin typeface="Comic Sans MS" pitchFamily="66" charset="0"/>
              </a:rPr>
              <a:t> . </a:t>
            </a:r>
            <a:r>
              <a:rPr lang="tr-TR" sz="2000" b="1" dirty="0" smtClean="0">
                <a:latin typeface="Comic Sans MS" pitchFamily="66" charset="0"/>
              </a:rPr>
              <a:t/>
            </a:r>
            <a:br>
              <a:rPr lang="tr-TR" sz="2000" b="1" dirty="0" smtClean="0">
                <a:latin typeface="Comic Sans MS" pitchFamily="66" charset="0"/>
              </a:rPr>
            </a:br>
            <a:r>
              <a:rPr lang="tr-TR" sz="2000" b="1" dirty="0" smtClean="0">
                <a:latin typeface="Comic Sans MS" pitchFamily="66" charset="0"/>
              </a:rPr>
              <a:t>c) Az tehlikeli sınıfta yer alan işyerlerinde üç yılda en az bir defa. </a:t>
            </a:r>
            <a:endParaRPr lang="tr-TR" sz="20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6876256" y="1340768"/>
            <a:ext cx="2163476" cy="3528392"/>
          </a:xfrm>
          <a:prstGeom prst="rect">
            <a:avLst/>
          </a:prstGeom>
          <a:noFill/>
          <a:ln w="9525">
            <a:noFill/>
            <a:miter lim="800000"/>
            <a:headEnd/>
            <a:tailEnd/>
          </a:ln>
        </p:spPr>
      </p:pic>
      <p:sp>
        <p:nvSpPr>
          <p:cNvPr id="8" name="7 Oval Belirtme Çizgisi"/>
          <p:cNvSpPr/>
          <p:nvPr/>
        </p:nvSpPr>
        <p:spPr>
          <a:xfrm flipH="1">
            <a:off x="755576" y="332656"/>
            <a:ext cx="6552728" cy="1152128"/>
          </a:xfrm>
          <a:prstGeom prst="wedgeEllipseCallout">
            <a:avLst>
              <a:gd name="adj1" fmla="val -50112"/>
              <a:gd name="adj2" fmla="val 106079"/>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Eğitimin tekrarlanması ve eğitim süreleri</a:t>
            </a:r>
            <a:endParaRPr lang="tr-TR" sz="22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26</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0" name="1 Başlık"/>
          <p:cNvSpPr txBox="1">
            <a:spLocks/>
          </p:cNvSpPr>
          <p:nvPr/>
        </p:nvSpPr>
        <p:spPr>
          <a:xfrm>
            <a:off x="395536" y="5013176"/>
            <a:ext cx="8424936" cy="1368152"/>
          </a:xfrm>
          <a:prstGeom prst="rect">
            <a:avLst/>
          </a:prstGeom>
        </p:spPr>
        <p:txBody>
          <a:bodyPr vert="horz" lIns="91440" tIns="45720" rIns="91440" bIns="45720" rtlCol="0" anchor="ctr">
            <a:noAutofit/>
          </a:bodyPr>
          <a:lstStyle/>
          <a:p>
            <a:r>
              <a:rPr kumimoji="0" lang="tr-TR" sz="2200" b="0" i="0" u="none" strike="noStrike" kern="1200" cap="none" spc="0" normalizeH="0" baseline="0" noProof="0" dirty="0" smtClean="0">
                <a:ln>
                  <a:noFill/>
                </a:ln>
                <a:solidFill>
                  <a:schemeClr val="tx1"/>
                </a:solidFill>
                <a:effectLst/>
                <a:uLnTx/>
                <a:uFillTx/>
                <a:latin typeface="+mj-lt"/>
                <a:ea typeface="+mj-ea"/>
                <a:cs typeface="+mj-cs"/>
              </a:rPr>
              <a:t> </a:t>
            </a:r>
            <a:r>
              <a:rPr lang="tr-TR" sz="2200" dirty="0" smtClean="0">
                <a:latin typeface="+mj-lt"/>
                <a:ea typeface="+mj-ea"/>
                <a:cs typeface="+mj-cs"/>
              </a:rPr>
              <a:t>	</a:t>
            </a:r>
            <a:r>
              <a:rPr lang="tr-TR" sz="2000" b="1" dirty="0" smtClean="0">
                <a:solidFill>
                  <a:srgbClr val="7030A0"/>
                </a:solidFill>
                <a:latin typeface="Comic Sans MS" pitchFamily="66" charset="0"/>
              </a:rPr>
              <a:t>Çalışanlara verilecek eğitimlerin süresi; </a:t>
            </a:r>
          </a:p>
          <a:p>
            <a:r>
              <a:rPr lang="tr-TR" sz="2000" b="1" dirty="0" smtClean="0">
                <a:latin typeface="Comic Sans MS" pitchFamily="66" charset="0"/>
              </a:rPr>
              <a:t>a) Az tehlikeli işyerleri için en az sekiz saat, </a:t>
            </a:r>
          </a:p>
          <a:p>
            <a:r>
              <a:rPr lang="fi-FI" sz="2000" b="1" dirty="0" smtClean="0">
                <a:latin typeface="Comic Sans MS" pitchFamily="66" charset="0"/>
              </a:rPr>
              <a:t>b) Tehlikeli işyerleri için en az on iki saat, </a:t>
            </a:r>
          </a:p>
          <a:p>
            <a:r>
              <a:rPr lang="tr-TR" sz="2000" b="1" dirty="0" smtClean="0">
                <a:latin typeface="Comic Sans MS" pitchFamily="66" charset="0"/>
              </a:rPr>
              <a:t>c) Çok tehlikeli işyerleri için en az on altı saat olarak düzenlenir. </a:t>
            </a:r>
            <a:endParaRPr kumimoji="0" lang="tr-TR" sz="20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835696" y="1772816"/>
            <a:ext cx="6840760" cy="3384376"/>
          </a:xfrm>
        </p:spPr>
        <p:txBody>
          <a:bodyPr>
            <a:noAutofit/>
          </a:bodyPr>
          <a:lstStyle/>
          <a:p>
            <a:pPr algn="just"/>
            <a:r>
              <a:rPr lang="tr-TR" sz="2400" b="1" dirty="0" smtClean="0">
                <a:latin typeface="Comic Sans MS" pitchFamily="66" charset="0"/>
              </a:rPr>
              <a:t> 1- İş kazası meydana geldiğinde öncelikle İlk Yardım ekipleri kaza geçiren kişiyle ilgilenir,  </a:t>
            </a:r>
            <a:r>
              <a:rPr lang="tr-TR" sz="100" b="1" dirty="0" smtClean="0">
                <a:latin typeface="Comic Sans MS" pitchFamily="66" charset="0"/>
              </a:rPr>
              <a:t>.</a:t>
            </a:r>
            <a:br>
              <a:rPr lang="tr-TR" sz="100" b="1" dirty="0" smtClean="0">
                <a:latin typeface="Comic Sans MS" pitchFamily="66" charset="0"/>
              </a:rPr>
            </a:br>
            <a:r>
              <a:rPr lang="tr-TR" sz="2400" b="1" dirty="0" smtClean="0">
                <a:latin typeface="Comic Sans MS" pitchFamily="66" charset="0"/>
              </a:rPr>
              <a:t>2- 112 aranarak, Acil Yardım ekipleri çağırılmalıdır. </a:t>
            </a:r>
            <a:r>
              <a:rPr lang="tr-TR" sz="100" b="1" dirty="0" smtClean="0">
                <a:latin typeface="Comic Sans MS" pitchFamily="66" charset="0"/>
              </a:rPr>
              <a:t>.</a:t>
            </a:r>
            <a:r>
              <a:rPr lang="tr-TR" sz="2400" b="1" dirty="0" smtClean="0">
                <a:latin typeface="Comic Sans MS" pitchFamily="66" charset="0"/>
              </a:rPr>
              <a:t> </a:t>
            </a:r>
            <a:br>
              <a:rPr lang="tr-TR" sz="2400" b="1" dirty="0" smtClean="0">
                <a:latin typeface="Comic Sans MS" pitchFamily="66" charset="0"/>
              </a:rPr>
            </a:br>
            <a:r>
              <a:rPr lang="tr-TR" sz="2400" b="1" dirty="0" smtClean="0">
                <a:latin typeface="Comic Sans MS" pitchFamily="66" charset="0"/>
              </a:rPr>
              <a:t>3- Kazaya uğrayan personel ve olayı gören iki kişinin ifadesi ile (Ek- 7.a)            </a:t>
            </a:r>
            <a:r>
              <a:rPr lang="tr-TR" sz="100" b="1" dirty="0" smtClean="0">
                <a:latin typeface="Comic Sans MS" pitchFamily="66" charset="0"/>
              </a:rPr>
              <a:t>.</a:t>
            </a:r>
            <a:r>
              <a:rPr lang="tr-TR" sz="2400" b="1" dirty="0" smtClean="0">
                <a:latin typeface="Comic Sans MS" pitchFamily="66" charset="0"/>
              </a:rPr>
              <a:t> </a:t>
            </a:r>
            <a:br>
              <a:rPr lang="tr-TR" sz="2400" b="1" dirty="0" smtClean="0">
                <a:latin typeface="Comic Sans MS" pitchFamily="66" charset="0"/>
              </a:rPr>
            </a:br>
            <a:r>
              <a:rPr lang="tr-TR" sz="2400" b="1" dirty="0" smtClean="0">
                <a:latin typeface="Comic Sans MS" pitchFamily="66" charset="0"/>
              </a:rPr>
              <a:t>kaza tutanağı tutulur.                      </a:t>
            </a:r>
            <a:r>
              <a:rPr lang="tr-TR" sz="100" b="1" dirty="0" smtClean="0">
                <a:latin typeface="Comic Sans MS" pitchFamily="66" charset="0"/>
              </a:rPr>
              <a:t>,</a:t>
            </a:r>
            <a:r>
              <a:rPr lang="tr-TR" sz="2400" b="1" dirty="0" smtClean="0">
                <a:latin typeface="Comic Sans MS" pitchFamily="66" charset="0"/>
              </a:rPr>
              <a:t> </a:t>
            </a:r>
            <a:r>
              <a:rPr lang="tr-TR" sz="100" b="1" dirty="0" smtClean="0">
                <a:latin typeface="Comic Sans MS" pitchFamily="66" charset="0"/>
              </a:rPr>
              <a:t>.</a:t>
            </a:r>
            <a:r>
              <a:rPr lang="tr-TR" sz="2400" b="1" dirty="0" smtClean="0">
                <a:latin typeface="Comic Sans MS" pitchFamily="66" charset="0"/>
              </a:rPr>
              <a:t> </a:t>
            </a:r>
            <a:r>
              <a:rPr lang="tr-TR" sz="100" b="1" dirty="0" smtClean="0">
                <a:latin typeface="Comic Sans MS" pitchFamily="66" charset="0"/>
              </a:rPr>
              <a:t>.</a:t>
            </a:r>
            <a:r>
              <a:rPr lang="tr-TR" sz="2400" b="1" dirty="0" smtClean="0">
                <a:latin typeface="Comic Sans MS" pitchFamily="66" charset="0"/>
              </a:rPr>
              <a:t> </a:t>
            </a:r>
            <a:br>
              <a:rPr lang="tr-TR" sz="2400" b="1" dirty="0" smtClean="0">
                <a:latin typeface="Comic Sans MS" pitchFamily="66" charset="0"/>
              </a:rPr>
            </a:br>
            <a:r>
              <a:rPr lang="tr-TR" sz="500" b="1" dirty="0" smtClean="0">
                <a:latin typeface="Comic Sans MS" pitchFamily="66" charset="0"/>
              </a:rPr>
              <a:t>.</a:t>
            </a:r>
            <a:r>
              <a:rPr lang="tr-TR" sz="2400" b="1" dirty="0" smtClean="0">
                <a:latin typeface="Comic Sans MS" pitchFamily="66" charset="0"/>
              </a:rPr>
              <a:t/>
            </a:r>
            <a:br>
              <a:rPr lang="tr-TR" sz="2400" b="1" dirty="0" smtClean="0">
                <a:latin typeface="Comic Sans MS" pitchFamily="66" charset="0"/>
              </a:rPr>
            </a:br>
            <a:r>
              <a:rPr lang="tr-TR" sz="1600" b="1" dirty="0" smtClean="0">
                <a:solidFill>
                  <a:srgbClr val="FF0000"/>
                </a:solidFill>
                <a:latin typeface="Comic Sans MS" pitchFamily="66" charset="0"/>
                <a:hlinkClick r:id="rId2" action="ppaction://hlinkfile"/>
              </a:rPr>
              <a:t>Ek-7a Örnek İş Kazası Tutanağı-Raporu</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flipH="1">
            <a:off x="0" y="1124744"/>
            <a:ext cx="1907704" cy="3312368"/>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9098"/>
              <a:gd name="adj2" fmla="val 9742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latin typeface="Comic Sans MS" pitchFamily="66" charset="0"/>
              </a:rPr>
              <a:t>İş kazası meydana geldiğinde ne yapmalıyız?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27</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9" name="8 Resim" descr="C:\Users\ARİF ÖĞRETMEN\AppData\Local\Microsoft\Windows\INetCache\Content.Word\Adsız.png"/>
          <p:cNvPicPr/>
          <p:nvPr/>
        </p:nvPicPr>
        <p:blipFill>
          <a:blip r:embed="rId4" cstate="print"/>
          <a:srcRect/>
          <a:stretch>
            <a:fillRect/>
          </a:stretch>
        </p:blipFill>
        <p:spPr bwMode="auto">
          <a:xfrm>
            <a:off x="6372200" y="4437112"/>
            <a:ext cx="2520280"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1556792"/>
            <a:ext cx="6768752" cy="2880320"/>
          </a:xfrm>
        </p:spPr>
        <p:txBody>
          <a:bodyPr>
            <a:noAutofit/>
          </a:bodyPr>
          <a:lstStyle/>
          <a:p>
            <a:pPr algn="just"/>
            <a:r>
              <a:rPr lang="tr-TR" sz="2200" dirty="0" smtClean="0"/>
              <a:t> 	</a:t>
            </a:r>
            <a:r>
              <a:rPr lang="tr-TR" sz="2000" b="1" dirty="0" smtClean="0">
                <a:latin typeface="Comic Sans MS" pitchFamily="66" charset="0"/>
              </a:rPr>
              <a:t>Çalışanın kişisel özellikleri, işyerinin tehlike sınıfı ve işin niteliği göz önünde bulundurularak uluslararası standartlar ile işyerinde yapılan risk değerlendirmesi sonuçları doğrultusunda; </a:t>
            </a:r>
            <a:r>
              <a:rPr lang="tr-TR" sz="100" b="1" dirty="0" smtClean="0">
                <a:latin typeface="Comic Sans MS" pitchFamily="66" charset="0"/>
              </a:rPr>
              <a:t>.</a:t>
            </a:r>
            <a:br>
              <a:rPr lang="tr-TR" sz="100" b="1" dirty="0" smtClean="0">
                <a:latin typeface="Comic Sans MS" pitchFamily="66" charset="0"/>
              </a:rPr>
            </a:br>
            <a:r>
              <a:rPr lang="tr-TR" sz="2000" b="1" dirty="0" smtClean="0">
                <a:latin typeface="Comic Sans MS" pitchFamily="66" charset="0"/>
              </a:rPr>
              <a:t>1- Az tehlikeli sınıftaki işlerde en geç beş yılda bir, </a:t>
            </a:r>
            <a:br>
              <a:rPr lang="tr-TR" sz="2000" b="1" dirty="0" smtClean="0">
                <a:latin typeface="Comic Sans MS" pitchFamily="66" charset="0"/>
              </a:rPr>
            </a:br>
            <a:r>
              <a:rPr lang="tr-TR" sz="2000" b="1" dirty="0" smtClean="0">
                <a:latin typeface="Comic Sans MS" pitchFamily="66" charset="0"/>
              </a:rPr>
              <a:t>2-Tehlikeli sınıftaki işlerde en geç üç yılda bir, </a:t>
            </a:r>
            <a:br>
              <a:rPr lang="tr-TR" sz="2000" b="1" dirty="0" smtClean="0">
                <a:latin typeface="Comic Sans MS" pitchFamily="66" charset="0"/>
              </a:rPr>
            </a:br>
            <a:r>
              <a:rPr lang="tr-TR" sz="2000" b="1" dirty="0" smtClean="0">
                <a:latin typeface="Comic Sans MS" pitchFamily="66" charset="0"/>
              </a:rPr>
              <a:t>3- Çok tehlikeli sınıftaki işlerde en geç yılda bir, muayenesi yapılır. </a:t>
            </a:r>
            <a:endParaRPr lang="tr-TR" sz="20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6945028" y="836712"/>
            <a:ext cx="2163476" cy="3528392"/>
          </a:xfrm>
          <a:prstGeom prst="rect">
            <a:avLst/>
          </a:prstGeom>
          <a:noFill/>
          <a:ln w="9525">
            <a:noFill/>
            <a:miter lim="800000"/>
            <a:headEnd/>
            <a:tailEnd/>
          </a:ln>
        </p:spPr>
      </p:pic>
      <p:sp>
        <p:nvSpPr>
          <p:cNvPr id="8" name="7 Oval Belirtme Çizgisi"/>
          <p:cNvSpPr/>
          <p:nvPr/>
        </p:nvSpPr>
        <p:spPr>
          <a:xfrm flipH="1">
            <a:off x="755576" y="116632"/>
            <a:ext cx="6552728" cy="1368152"/>
          </a:xfrm>
          <a:prstGeom prst="wedgeEllipseCallout">
            <a:avLst>
              <a:gd name="adj1" fmla="val -51397"/>
              <a:gd name="adj2" fmla="val 80576"/>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Çalışanların periyodik muayene ve gerekli tetkiklerini yaptıralım. </a:t>
            </a:r>
            <a:endParaRPr lang="tr-TR" sz="22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28</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0" name="1 Başlık"/>
          <p:cNvSpPr txBox="1">
            <a:spLocks/>
          </p:cNvSpPr>
          <p:nvPr/>
        </p:nvSpPr>
        <p:spPr>
          <a:xfrm>
            <a:off x="179512" y="4221088"/>
            <a:ext cx="8712968" cy="2160240"/>
          </a:xfrm>
          <a:prstGeom prst="rect">
            <a:avLst/>
          </a:prstGeom>
        </p:spPr>
        <p:txBody>
          <a:bodyPr vert="horz" lIns="91440" tIns="45720" rIns="91440" bIns="45720" rtlCol="0" anchor="ctr">
            <a:noAutofit/>
          </a:bodyPr>
          <a:lstStyle/>
          <a:p>
            <a:pPr algn="just"/>
            <a:r>
              <a:rPr kumimoji="0" lang="tr-TR" sz="2200" b="0" i="0" u="none" strike="noStrike" kern="1200" cap="none" spc="0" normalizeH="0" baseline="0" noProof="0" dirty="0" smtClean="0">
                <a:ln>
                  <a:noFill/>
                </a:ln>
                <a:solidFill>
                  <a:schemeClr val="tx1"/>
                </a:solidFill>
                <a:effectLst/>
                <a:uLnTx/>
                <a:uFillTx/>
                <a:latin typeface="+mj-lt"/>
                <a:ea typeface="+mj-ea"/>
                <a:cs typeface="+mj-cs"/>
              </a:rPr>
              <a:t> </a:t>
            </a:r>
            <a:r>
              <a:rPr lang="tr-TR" sz="2200" dirty="0" smtClean="0">
                <a:latin typeface="+mj-lt"/>
                <a:ea typeface="+mj-ea"/>
                <a:cs typeface="+mj-cs"/>
              </a:rPr>
              <a:t>	</a:t>
            </a:r>
            <a:r>
              <a:rPr lang="tr-TR" sz="2000" b="1" dirty="0" smtClean="0">
                <a:latin typeface="Comic Sans MS" pitchFamily="66" charset="0"/>
              </a:rPr>
              <a:t>Özel politika gerektiren grupta yer alanlardan çocuk, genç ve gebe çalışanlar için en geç altı ayda bir defa olmak üzere periyodik muayene tekrarlanır. Ancak işyeri hekiminin gerek görmesi halinde bu süreler kısaltılır. </a:t>
            </a:r>
          </a:p>
          <a:p>
            <a:pPr algn="just"/>
            <a:r>
              <a:rPr lang="tr-TR" sz="2000" b="1" dirty="0" smtClean="0">
                <a:latin typeface="Comic Sans MS" pitchFamily="66" charset="0"/>
              </a:rPr>
              <a:t>	Sağlık muayenesi yaptırılan çalışana İşyeri Hekimleri tarafından EK-10’a uygun Form düzenlenir. </a:t>
            </a:r>
          </a:p>
          <a:p>
            <a:pPr algn="just"/>
            <a:r>
              <a:rPr lang="tr-TR" sz="300" b="1" dirty="0" smtClean="0">
                <a:latin typeface="Comic Sans MS" pitchFamily="66" charset="0"/>
              </a:rPr>
              <a:t>.</a:t>
            </a:r>
          </a:p>
          <a:p>
            <a:r>
              <a:rPr lang="tr-TR" sz="1600" b="1" dirty="0" smtClean="0">
                <a:solidFill>
                  <a:srgbClr val="FF0000"/>
                </a:solidFill>
                <a:latin typeface="Comic Sans MS" pitchFamily="66" charset="0"/>
                <a:hlinkClick r:id="rId3" action="ppaction://hlinkfile"/>
              </a:rPr>
              <a:t>EK-10 İşe Giriş ve Periyodik Muayene Formu </a:t>
            </a:r>
            <a:endParaRPr kumimoji="0" lang="tr-TR" sz="16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771800" y="1556792"/>
            <a:ext cx="5544616" cy="3312368"/>
          </a:xfrm>
        </p:spPr>
        <p:txBody>
          <a:bodyPr>
            <a:noAutofit/>
          </a:bodyPr>
          <a:lstStyle/>
          <a:p>
            <a:pPr algn="just"/>
            <a:r>
              <a:rPr lang="tr-TR" sz="2000" b="1" dirty="0" smtClean="0">
                <a:latin typeface="Comic Sans MS" pitchFamily="66" charset="0"/>
              </a:rPr>
              <a:t>İş kazası meydana geldiğinde işveren tarafından, </a:t>
            </a:r>
            <a:r>
              <a:rPr lang="tr-TR" sz="2000" b="1" dirty="0" smtClean="0">
                <a:solidFill>
                  <a:srgbClr val="FF0000"/>
                </a:solidFill>
                <a:latin typeface="Comic Sans MS" pitchFamily="66" charset="0"/>
              </a:rPr>
              <a:t>o yer yetkili kolluk kuvvetlerine ve bir üst amire İlçe MEM DERHAL</a:t>
            </a:r>
            <a:r>
              <a:rPr lang="tr-TR" sz="2000" b="1" dirty="0" smtClean="0">
                <a:latin typeface="Comic Sans MS" pitchFamily="66" charset="0"/>
              </a:rPr>
              <a:t>, ayrıca Sosyal Güvenlik Kurumuna da en geç kazadan sonraki </a:t>
            </a:r>
            <a:r>
              <a:rPr lang="tr-TR" sz="2000" b="1" dirty="0" smtClean="0">
                <a:solidFill>
                  <a:srgbClr val="FF0000"/>
                </a:solidFill>
                <a:latin typeface="Comic Sans MS" pitchFamily="66" charset="0"/>
              </a:rPr>
              <a:t>üç işgünü içinde </a:t>
            </a:r>
            <a:r>
              <a:rPr lang="tr-TR" sz="2000" b="1" dirty="0" smtClean="0">
                <a:latin typeface="Comic Sans MS" pitchFamily="66" charset="0"/>
              </a:rPr>
              <a:t>e-SGK modülü üzerinden veya Ek-7 formu doldurularak aynı şekilde bildirilir.                 </a:t>
            </a:r>
            <a:r>
              <a:rPr lang="tr-TR" sz="100" b="1" dirty="0" smtClean="0">
                <a:latin typeface="Comic Sans MS" pitchFamily="66" charset="0"/>
              </a:rPr>
              <a:t>.</a:t>
            </a:r>
            <a:br>
              <a:rPr lang="tr-TR" sz="100" b="1" dirty="0" smtClean="0">
                <a:latin typeface="Comic Sans MS" pitchFamily="66" charset="0"/>
              </a:rPr>
            </a:br>
            <a:r>
              <a:rPr lang="tr-TR" sz="2000" b="1" dirty="0" smtClean="0">
                <a:latin typeface="Comic Sans MS" pitchFamily="66" charset="0"/>
              </a:rPr>
              <a:t> </a:t>
            </a:r>
            <a:br>
              <a:rPr lang="tr-TR" sz="2000" b="1" dirty="0" smtClean="0">
                <a:latin typeface="Comic Sans MS" pitchFamily="66" charset="0"/>
              </a:rPr>
            </a:br>
            <a:r>
              <a:rPr lang="tr-TR" sz="1600" b="1" dirty="0" smtClean="0">
                <a:solidFill>
                  <a:srgbClr val="FF0000"/>
                </a:solidFill>
                <a:latin typeface="Comic Sans MS" pitchFamily="66" charset="0"/>
                <a:hlinkClick r:id="rId2" action="ppaction://hlinkfile"/>
              </a:rPr>
              <a:t>Ek-7 Örnek İş kazası ve Meslek Hastalığı Bildirim Formu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flipH="1">
            <a:off x="179512" y="1124744"/>
            <a:ext cx="1907704" cy="3312368"/>
          </a:xfrm>
          <a:prstGeom prst="rect">
            <a:avLst/>
          </a:prstGeom>
          <a:noFill/>
          <a:ln w="9525">
            <a:noFill/>
            <a:miter lim="800000"/>
            <a:headEnd/>
            <a:tailEnd/>
          </a:ln>
        </p:spPr>
      </p:pic>
      <p:sp>
        <p:nvSpPr>
          <p:cNvPr id="8" name="7 Oval Belirtme Çizgisi"/>
          <p:cNvSpPr/>
          <p:nvPr/>
        </p:nvSpPr>
        <p:spPr>
          <a:xfrm flipH="1">
            <a:off x="2051720" y="332656"/>
            <a:ext cx="6408712" cy="1008112"/>
          </a:xfrm>
          <a:prstGeom prst="wedgeEllipseCallout">
            <a:avLst>
              <a:gd name="adj1" fmla="val 58377"/>
              <a:gd name="adj2" fmla="val 109339"/>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İş kazası / Meslek Hastalığı bildirim süresini geçirmeyin!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29</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1026" name="Picture 2"/>
          <p:cNvPicPr>
            <a:picLocks noChangeAspect="1" noChangeArrowheads="1"/>
          </p:cNvPicPr>
          <p:nvPr/>
        </p:nvPicPr>
        <p:blipFill>
          <a:blip r:embed="rId4" cstate="print"/>
          <a:srcRect/>
          <a:stretch>
            <a:fillRect/>
          </a:stretch>
        </p:blipFill>
        <p:spPr bwMode="auto">
          <a:xfrm>
            <a:off x="6516216" y="4509120"/>
            <a:ext cx="2448272" cy="18741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132856"/>
            <a:ext cx="6046440" cy="4104456"/>
          </a:xfrm>
        </p:spPr>
        <p:txBody>
          <a:bodyPr>
            <a:noAutofit/>
          </a:bodyPr>
          <a:lstStyle/>
          <a:p>
            <a:pPr algn="just"/>
            <a:r>
              <a:rPr lang="tr-TR" sz="2400" dirty="0">
                <a:latin typeface="Comic Sans MS" pitchFamily="66" charset="0"/>
              </a:rPr>
              <a:t> </a:t>
            </a:r>
            <a:r>
              <a:rPr lang="tr-TR" sz="2400" dirty="0" smtClean="0">
                <a:latin typeface="Comic Sans MS" pitchFamily="66" charset="0"/>
              </a:rPr>
              <a:t>    </a:t>
            </a:r>
            <a:r>
              <a:rPr lang="tr-TR" sz="2200" b="1" dirty="0" err="1">
                <a:latin typeface="Comic Sans MS" pitchFamily="66" charset="0"/>
              </a:rPr>
              <a:t>Nace</a:t>
            </a:r>
            <a:r>
              <a:rPr lang="tr-TR" sz="2200" b="1" dirty="0">
                <a:latin typeface="Comic Sans MS" pitchFamily="66" charset="0"/>
              </a:rPr>
              <a:t> kodunuz işyeri SGK sicil numaranızın 2. hanesinden başlayan 6 hanedir, yani 4 veya 6 haneli bir kodunuz olacaktır. Kurumunuzun </a:t>
            </a:r>
            <a:r>
              <a:rPr lang="tr-TR" sz="2200" b="1" dirty="0" err="1">
                <a:latin typeface="Comic Sans MS" pitchFamily="66" charset="0"/>
              </a:rPr>
              <a:t>nace</a:t>
            </a:r>
            <a:r>
              <a:rPr lang="tr-TR" sz="2200" b="1" dirty="0">
                <a:latin typeface="Comic Sans MS" pitchFamily="66" charset="0"/>
              </a:rPr>
              <a:t> kodunu (tehlike sınıfını) Ek-A listeden kontrol ediniz. Düzeltme yapmanız gerekiyorsa üst yazı ile bağlı bulunduğunuz ilçe SGK müdürlüğüne müracaat ediniz</a:t>
            </a:r>
            <a:r>
              <a:rPr lang="tr-TR" sz="2200" b="1" dirty="0" smtClean="0">
                <a:latin typeface="Comic Sans MS" pitchFamily="66" charset="0"/>
              </a:rPr>
              <a:t>.              </a:t>
            </a:r>
            <a:r>
              <a:rPr lang="tr-TR" sz="100" b="1" dirty="0" smtClean="0">
                <a:latin typeface="Comic Sans MS" pitchFamily="66" charset="0"/>
              </a:rPr>
              <a:t>.</a:t>
            </a:r>
            <a:r>
              <a:rPr lang="tr-TR" sz="2200" b="1" dirty="0" smtClean="0">
                <a:latin typeface="Comic Sans MS" pitchFamily="66" charset="0"/>
              </a:rPr>
              <a:t> </a:t>
            </a:r>
            <a:br>
              <a:rPr lang="tr-TR" sz="2200" b="1" dirty="0" smtClean="0">
                <a:latin typeface="Comic Sans MS" pitchFamily="66" charset="0"/>
              </a:rPr>
            </a:br>
            <a:r>
              <a:rPr lang="tr-TR" sz="2200" b="1" dirty="0" smtClean="0">
                <a:latin typeface="Comic Sans MS" pitchFamily="66" charset="0"/>
              </a:rPr>
              <a:t>1 </a:t>
            </a:r>
            <a:r>
              <a:rPr lang="tr-TR" sz="2200" b="1" dirty="0" smtClean="0">
                <a:solidFill>
                  <a:srgbClr val="FF0000"/>
                </a:solidFill>
                <a:latin typeface="Comic Sans MS" pitchFamily="66" charset="0"/>
              </a:rPr>
              <a:t>81 21 01</a:t>
            </a:r>
            <a:r>
              <a:rPr lang="tr-TR" sz="2200" b="1" dirty="0" smtClean="0">
                <a:latin typeface="Comic Sans MS" pitchFamily="66" charset="0"/>
              </a:rPr>
              <a:t> 011364976 035 88 33                        </a:t>
            </a:r>
            <a:r>
              <a:rPr lang="tr-TR" sz="100" b="1" dirty="0" smtClean="0">
                <a:latin typeface="Comic Sans MS" pitchFamily="66" charset="0"/>
              </a:rPr>
              <a:t>.</a:t>
            </a:r>
            <a:br>
              <a:rPr lang="tr-TR" sz="100" b="1" dirty="0" smtClean="0">
                <a:latin typeface="Comic Sans MS" pitchFamily="66" charset="0"/>
              </a:rPr>
            </a:br>
            <a:r>
              <a:rPr lang="tr-TR" sz="2400" b="1" dirty="0" smtClean="0">
                <a:latin typeface="Comic Sans MS" pitchFamily="66" charset="0"/>
              </a:rPr>
              <a:t> </a:t>
            </a:r>
            <a:r>
              <a:rPr lang="tr-TR" sz="2400" b="1" dirty="0">
                <a:latin typeface="Comic Sans MS" pitchFamily="66" charset="0"/>
              </a:rPr>
              <a:t/>
            </a:r>
            <a:br>
              <a:rPr lang="tr-TR" sz="2400" b="1" dirty="0">
                <a:latin typeface="Comic Sans MS" pitchFamily="66" charset="0"/>
              </a:rPr>
            </a:br>
            <a:r>
              <a:rPr lang="tr-TR" sz="1600" b="1" dirty="0">
                <a:solidFill>
                  <a:srgbClr val="FF0000"/>
                </a:solidFill>
                <a:latin typeface="Comic Sans MS" pitchFamily="66" charset="0"/>
                <a:hlinkClick r:id="rId2" action="ppaction://hlinkfile"/>
              </a:rPr>
              <a:t>(Ek-A) Tehlike Sınıfları Tebliği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260648"/>
            <a:ext cx="6264696" cy="1440160"/>
          </a:xfrm>
          <a:prstGeom prst="wedgeEllipseCallout">
            <a:avLst>
              <a:gd name="adj1" fmla="val -53686"/>
              <a:gd name="adj2" fmla="val 8968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a:solidFill>
                  <a:srgbClr val="FF0000"/>
                </a:solidFill>
                <a:effectLst>
                  <a:outerShdw blurRad="38100" dist="38100" dir="2700000" algn="tl">
                    <a:srgbClr val="000000">
                      <a:alpha val="43137"/>
                    </a:srgbClr>
                  </a:outerShdw>
                </a:effectLst>
                <a:latin typeface="Comic Sans MS" pitchFamily="66" charset="0"/>
              </a:rPr>
              <a:t>Okulunuzun tehlike sınıflarını belirleyen NACE kodunuzu </a:t>
            </a:r>
          </a:p>
          <a:p>
            <a:pPr algn="ctr"/>
            <a:r>
              <a:rPr lang="tr-TR" sz="2400" b="1" dirty="0">
                <a:solidFill>
                  <a:srgbClr val="FF0000"/>
                </a:solidFill>
                <a:effectLst>
                  <a:outerShdw blurRad="38100" dist="38100" dir="2700000" algn="tl">
                    <a:srgbClr val="000000">
                      <a:alpha val="43137"/>
                    </a:srgbClr>
                  </a:outerShdw>
                </a:effectLst>
                <a:latin typeface="Comic Sans MS" pitchFamily="66" charset="0"/>
              </a:rPr>
              <a:t>biliyor musunuz?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5" name="4 Slayt Numarası Yer Tutucusu"/>
          <p:cNvSpPr>
            <a:spLocks noGrp="1"/>
          </p:cNvSpPr>
          <p:nvPr>
            <p:ph type="sldNum" sz="quarter" idx="12"/>
          </p:nvPr>
        </p:nvSpPr>
        <p:spPr/>
        <p:txBody>
          <a:bodyPr/>
          <a:lstStyle/>
          <a:p>
            <a:fld id="{D014F31B-D79B-4AAE-8728-4F3B93F662FA}" type="slidenum">
              <a:rPr lang="tr-TR" smtClean="0"/>
              <a:pPr/>
              <a:t>3</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99592" y="2204864"/>
            <a:ext cx="5472608" cy="3312368"/>
          </a:xfrm>
        </p:spPr>
        <p:txBody>
          <a:bodyPr>
            <a:noAutofit/>
          </a:bodyPr>
          <a:lstStyle/>
          <a:p>
            <a:pPr algn="just"/>
            <a:r>
              <a:rPr lang="tr-TR" sz="2200" dirty="0" smtClean="0"/>
              <a:t> 	</a:t>
            </a:r>
            <a:r>
              <a:rPr lang="tr-TR" sz="2000" b="1" dirty="0" smtClean="0">
                <a:latin typeface="Comic Sans MS" pitchFamily="66" charset="0"/>
              </a:rPr>
              <a:t> Her okul/kurum tarafından İş sağlığı ve güvenliği ile ilgili yapılacak çalışmaların sistemli bir şekilde yürütülebilmesi ve takip edilebilmesi, yetkililerce talep etmesi durumunda hazır bulunması ve yasal arşiv sürelerine göre arşivlenmesi için Ek -11’deki dosyalama sistemine uygun bir dokümantasyon yapılmalıdır. </a:t>
            </a:r>
            <a:r>
              <a:rPr lang="tr-TR" sz="100" b="1" dirty="0" smtClean="0">
                <a:latin typeface="Comic Sans MS" pitchFamily="66" charset="0"/>
              </a:rPr>
              <a:t>.</a:t>
            </a:r>
            <a:br>
              <a:rPr lang="tr-TR" sz="100" b="1" dirty="0" smtClean="0">
                <a:latin typeface="Comic Sans MS" pitchFamily="66" charset="0"/>
              </a:rPr>
            </a:br>
            <a:r>
              <a:rPr lang="tr-TR" sz="2000" b="1" dirty="0" smtClean="0">
                <a:latin typeface="Comic Sans MS" pitchFamily="66" charset="0"/>
              </a:rPr>
              <a:t/>
            </a:r>
            <a:br>
              <a:rPr lang="tr-TR" sz="2000" b="1" dirty="0" smtClean="0">
                <a:latin typeface="Comic Sans MS" pitchFamily="66" charset="0"/>
              </a:rPr>
            </a:br>
            <a:r>
              <a:rPr lang="tr-TR" sz="1600" b="1" dirty="0" smtClean="0">
                <a:solidFill>
                  <a:srgbClr val="FF0000"/>
                </a:solidFill>
                <a:latin typeface="Comic Sans MS" pitchFamily="66" charset="0"/>
                <a:hlinkClick r:id="rId2" action="ppaction://hlinkfile"/>
              </a:rPr>
              <a:t>Ek-11 İSG </a:t>
            </a:r>
            <a:r>
              <a:rPr lang="tr-TR" sz="1600" b="1" dirty="0" err="1" smtClean="0">
                <a:solidFill>
                  <a:srgbClr val="FF0000"/>
                </a:solidFill>
                <a:latin typeface="Comic Sans MS" pitchFamily="66" charset="0"/>
                <a:hlinkClick r:id="rId2" action="ppaction://hlinkfile"/>
              </a:rPr>
              <a:t>Dökümantasyonu</a:t>
            </a:r>
            <a:r>
              <a:rPr lang="tr-TR" sz="1600" b="1" dirty="0" smtClean="0">
                <a:solidFill>
                  <a:srgbClr val="FF0000"/>
                </a:solidFill>
                <a:latin typeface="Comic Sans MS" pitchFamily="66" charset="0"/>
                <a:hlinkClick r:id="rId2" action="ppaction://hlinkfile"/>
              </a:rPr>
              <a:t>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836712"/>
            <a:ext cx="2163476" cy="3528392"/>
          </a:xfrm>
          <a:prstGeom prst="rect">
            <a:avLst/>
          </a:prstGeom>
          <a:noFill/>
          <a:ln w="9525">
            <a:noFill/>
            <a:miter lim="800000"/>
            <a:headEnd/>
            <a:tailEnd/>
          </a:ln>
        </p:spPr>
      </p:pic>
      <p:sp>
        <p:nvSpPr>
          <p:cNvPr id="8" name="7 Oval Belirtme Çizgisi"/>
          <p:cNvSpPr/>
          <p:nvPr/>
        </p:nvSpPr>
        <p:spPr>
          <a:xfrm flipH="1">
            <a:off x="755576" y="116632"/>
            <a:ext cx="6552728" cy="1368152"/>
          </a:xfrm>
          <a:prstGeom prst="wedgeEllipseCallout">
            <a:avLst>
              <a:gd name="adj1" fmla="val -51397"/>
              <a:gd name="adj2" fmla="val 80576"/>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İSG ile ilgili sistemli dokümantasyon oluşturmayı unutmayalım!</a:t>
            </a:r>
            <a:endParaRPr lang="tr-TR" sz="22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30</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771800" y="1556792"/>
            <a:ext cx="5544616" cy="2304256"/>
          </a:xfrm>
        </p:spPr>
        <p:txBody>
          <a:bodyPr>
            <a:noAutofit/>
          </a:bodyPr>
          <a:lstStyle/>
          <a:p>
            <a:pPr algn="just"/>
            <a:r>
              <a:rPr lang="tr-TR" sz="2000" b="1" dirty="0" smtClean="0">
                <a:latin typeface="Comic Sans MS" pitchFamily="66" charset="0"/>
              </a:rPr>
              <a:t>	Kılavuzda asgari düzeyde bahsedilen İSG çalışmalarının EK-12 ile detaylı bir şekilde kontrol ederek eksiklerinizi tespit edip gerekli önlemleri alınız.        </a:t>
            </a:r>
            <a:r>
              <a:rPr lang="tr-TR" sz="100" b="1" dirty="0" smtClean="0">
                <a:latin typeface="Comic Sans MS" pitchFamily="66" charset="0"/>
              </a:rPr>
              <a:t>.</a:t>
            </a:r>
            <a:br>
              <a:rPr lang="tr-TR" sz="100" b="1" dirty="0" smtClean="0">
                <a:latin typeface="Comic Sans MS" pitchFamily="66" charset="0"/>
              </a:rPr>
            </a:br>
            <a:r>
              <a:rPr lang="tr-TR" sz="2000" b="1" dirty="0" smtClean="0">
                <a:latin typeface="Comic Sans MS" pitchFamily="66" charset="0"/>
              </a:rPr>
              <a:t> </a:t>
            </a:r>
            <a:br>
              <a:rPr lang="tr-TR" sz="2000" b="1" dirty="0" smtClean="0">
                <a:latin typeface="Comic Sans MS" pitchFamily="66" charset="0"/>
              </a:rPr>
            </a:br>
            <a:r>
              <a:rPr lang="tr-TR" sz="1600" b="1" dirty="0" smtClean="0">
                <a:solidFill>
                  <a:srgbClr val="FF0000"/>
                </a:solidFill>
                <a:latin typeface="Comic Sans MS" pitchFamily="66" charset="0"/>
                <a:hlinkClick r:id="rId2" action="ppaction://hlinkfile"/>
              </a:rPr>
              <a:t>Ek-12 Örnek İSG Çalışmaları Kontrol Listesi</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flipH="1">
            <a:off x="288032" y="1124744"/>
            <a:ext cx="1907704" cy="3312368"/>
          </a:xfrm>
          <a:prstGeom prst="rect">
            <a:avLst/>
          </a:prstGeom>
          <a:noFill/>
          <a:ln w="9525">
            <a:noFill/>
            <a:miter lim="800000"/>
            <a:headEnd/>
            <a:tailEnd/>
          </a:ln>
        </p:spPr>
      </p:pic>
      <p:sp>
        <p:nvSpPr>
          <p:cNvPr id="8" name="7 Oval Belirtme Çizgisi"/>
          <p:cNvSpPr/>
          <p:nvPr/>
        </p:nvSpPr>
        <p:spPr>
          <a:xfrm flipH="1">
            <a:off x="2339752" y="260648"/>
            <a:ext cx="5904656" cy="936104"/>
          </a:xfrm>
          <a:prstGeom prst="wedgeEllipseCallout">
            <a:avLst>
              <a:gd name="adj1" fmla="val 58377"/>
              <a:gd name="adj2" fmla="val 109339"/>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latin typeface="Comic Sans MS" pitchFamily="66" charset="0"/>
              </a:rPr>
              <a:t>İSG Çalışmalarını Kontrol edelim.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31</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3074" name="Picture 2"/>
          <p:cNvPicPr>
            <a:picLocks noChangeAspect="1" noChangeArrowheads="1"/>
          </p:cNvPicPr>
          <p:nvPr/>
        </p:nvPicPr>
        <p:blipFill>
          <a:blip r:embed="rId4" cstate="print"/>
          <a:srcRect/>
          <a:stretch>
            <a:fillRect/>
          </a:stretch>
        </p:blipFill>
        <p:spPr bwMode="auto">
          <a:xfrm>
            <a:off x="3131840" y="3646104"/>
            <a:ext cx="3953475" cy="26290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flipH="1">
            <a:off x="251520" y="1844824"/>
            <a:ext cx="1907704" cy="3312368"/>
          </a:xfrm>
          <a:prstGeom prst="rect">
            <a:avLst/>
          </a:prstGeom>
          <a:noFill/>
          <a:ln w="9525">
            <a:noFill/>
            <a:miter lim="800000"/>
            <a:headEnd/>
            <a:tailEnd/>
          </a:ln>
        </p:spPr>
      </p:pic>
      <p:sp>
        <p:nvSpPr>
          <p:cNvPr id="8" name="7 Oval Belirtme Çizgisi"/>
          <p:cNvSpPr/>
          <p:nvPr/>
        </p:nvSpPr>
        <p:spPr>
          <a:xfrm flipH="1">
            <a:off x="1907704" y="260648"/>
            <a:ext cx="6624736" cy="1440160"/>
          </a:xfrm>
          <a:prstGeom prst="wedgeEllipseCallout">
            <a:avLst>
              <a:gd name="adj1" fmla="val 50386"/>
              <a:gd name="adj2" fmla="val 103770"/>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latin typeface="Comic Sans MS" pitchFamily="66" charset="0"/>
              </a:rPr>
              <a:t>İSG İle İlgili Detaylı Bilgiyi İlçe İSG Bürosundan Alabilirsiniz.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32</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
        <p:nvSpPr>
          <p:cNvPr id="10" name="9 Yukarı Şerit"/>
          <p:cNvSpPr/>
          <p:nvPr/>
        </p:nvSpPr>
        <p:spPr>
          <a:xfrm>
            <a:off x="1835696" y="2348880"/>
            <a:ext cx="6696744" cy="2376264"/>
          </a:xfrm>
          <a:prstGeom prst="ribbon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b="1" dirty="0" smtClean="0">
                <a:solidFill>
                  <a:srgbClr val="7030A0"/>
                </a:solidFill>
                <a:effectLst>
                  <a:outerShdw blurRad="38100" dist="38100" dir="2700000" algn="tl">
                    <a:srgbClr val="000000">
                      <a:alpha val="43137"/>
                    </a:srgbClr>
                  </a:outerShdw>
                </a:effectLst>
                <a:latin typeface="Comic Sans MS" pitchFamily="66" charset="0"/>
              </a:rPr>
              <a:t>Sağlıklı ve güvenli çalışma ortamı için</a:t>
            </a:r>
          </a:p>
          <a:p>
            <a:pPr algn="ctr"/>
            <a:r>
              <a:rPr lang="tr-TR" sz="2400" b="1" dirty="0" smtClean="0">
                <a:solidFill>
                  <a:srgbClr val="7030A0"/>
                </a:solidFill>
                <a:effectLst>
                  <a:outerShdw blurRad="38100" dist="38100" dir="2700000" algn="tl">
                    <a:srgbClr val="000000">
                      <a:alpha val="43137"/>
                    </a:srgbClr>
                  </a:outerShdw>
                </a:effectLst>
                <a:latin typeface="Comic Sans MS" pitchFamily="66" charset="0"/>
              </a:rPr>
              <a:t>BİLGİ AL</a:t>
            </a:r>
          </a:p>
          <a:p>
            <a:pPr algn="ctr"/>
            <a:r>
              <a:rPr lang="tr-TR" sz="2400" b="1" dirty="0" smtClean="0">
                <a:solidFill>
                  <a:srgbClr val="7030A0"/>
                </a:solidFill>
                <a:effectLst>
                  <a:outerShdw blurRad="38100" dist="38100" dir="2700000" algn="tl">
                    <a:srgbClr val="000000">
                      <a:alpha val="43137"/>
                    </a:srgbClr>
                  </a:outerShdw>
                </a:effectLst>
                <a:latin typeface="Comic Sans MS" pitchFamily="66" charset="0"/>
              </a:rPr>
              <a:t>DESTEK AL</a:t>
            </a:r>
          </a:p>
          <a:p>
            <a:pPr algn="ctr"/>
            <a:r>
              <a:rPr lang="tr-TR" sz="2400" b="1" dirty="0" smtClean="0">
                <a:solidFill>
                  <a:srgbClr val="7030A0"/>
                </a:solidFill>
                <a:effectLst>
                  <a:outerShdw blurRad="38100" dist="38100" dir="2700000" algn="tl">
                    <a:srgbClr val="000000">
                      <a:alpha val="43137"/>
                    </a:srgbClr>
                  </a:outerShdw>
                </a:effectLst>
                <a:latin typeface="Comic Sans MS" pitchFamily="66" charset="0"/>
              </a:rPr>
              <a:t>ÖNLEM AL </a:t>
            </a:r>
            <a:endParaRPr lang="tr-TR" sz="2400" b="1" dirty="0">
              <a:solidFill>
                <a:srgbClr val="7030A0"/>
              </a:solidFill>
              <a:effectLst>
                <a:outerShdw blurRad="38100" dist="38100" dir="2700000" algn="tl">
                  <a:srgbClr val="000000">
                    <a:alpha val="43137"/>
                  </a:srgbClr>
                </a:outerShdw>
              </a:effectLst>
              <a:latin typeface="Comic Sans MS" pitchFamily="66" charset="0"/>
            </a:endParaRPr>
          </a:p>
        </p:txBody>
      </p:sp>
      <p:sp>
        <p:nvSpPr>
          <p:cNvPr id="11" name="10 Yukarı Şerit"/>
          <p:cNvSpPr/>
          <p:nvPr/>
        </p:nvSpPr>
        <p:spPr>
          <a:xfrm>
            <a:off x="755576" y="5229200"/>
            <a:ext cx="7776864" cy="864096"/>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smtClean="0">
                <a:solidFill>
                  <a:srgbClr val="FF0000"/>
                </a:solidFill>
                <a:effectLst>
                  <a:outerShdw blurRad="38100" dist="38100" dir="2700000" algn="tl">
                    <a:srgbClr val="000000">
                      <a:alpha val="43137"/>
                    </a:srgbClr>
                  </a:outerShdw>
                </a:effectLst>
                <a:latin typeface="Comic Sans MS" pitchFamily="66" charset="0"/>
              </a:rPr>
              <a:t>RİSK ALMA</a:t>
            </a:r>
            <a:endParaRPr lang="tr-TR" sz="3200" b="1" dirty="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132856"/>
            <a:ext cx="6046440" cy="2376264"/>
          </a:xfrm>
        </p:spPr>
        <p:txBody>
          <a:bodyPr>
            <a:noAutofit/>
          </a:bodyPr>
          <a:lstStyle/>
          <a:p>
            <a:pPr algn="just"/>
            <a:r>
              <a:rPr lang="tr-TR" sz="2400" b="1" dirty="0" smtClean="0">
                <a:latin typeface="Comic Sans MS" pitchFamily="66" charset="0"/>
              </a:rPr>
              <a:t>   Çalışan temsilcisini, kurum çalışanları arasından atama veya seçim yolu ile Ek-1.a’ ya göre belirleyip, Ek-1.b ile görevlendirin.                    </a:t>
            </a:r>
            <a:r>
              <a:rPr lang="tr-TR" sz="100" b="1" dirty="0" smtClean="0">
                <a:latin typeface="Comic Sans MS" pitchFamily="66" charset="0"/>
              </a:rPr>
              <a:t>.</a:t>
            </a:r>
            <a:r>
              <a:rPr lang="tr-TR" sz="2400" b="1" dirty="0" smtClean="0">
                <a:latin typeface="Comic Sans MS" pitchFamily="66" charset="0"/>
              </a:rPr>
              <a:t/>
            </a:r>
            <a:br>
              <a:rPr lang="tr-TR" sz="2400" b="1" dirty="0" smtClean="0">
                <a:latin typeface="Comic Sans MS" pitchFamily="66" charset="0"/>
              </a:rPr>
            </a:br>
            <a:r>
              <a:rPr lang="tr-TR" sz="2400" b="1" dirty="0" smtClean="0">
                <a:latin typeface="Comic Sans MS" pitchFamily="66" charset="0"/>
              </a:rPr>
              <a:t> </a:t>
            </a:r>
            <a:r>
              <a:rPr lang="tr-TR" sz="2400" dirty="0" smtClean="0"/>
              <a:t/>
            </a:r>
            <a:br>
              <a:rPr lang="tr-TR" sz="2400" dirty="0" smtClean="0"/>
            </a:br>
            <a:r>
              <a:rPr lang="tr-TR" sz="1600" dirty="0" smtClean="0">
                <a:solidFill>
                  <a:srgbClr val="FF0000"/>
                </a:solidFill>
                <a:latin typeface="Comic Sans MS" pitchFamily="66" charset="0"/>
                <a:hlinkClick r:id="rId2" action="ppaction://hlinkfile"/>
              </a:rPr>
              <a:t>(Ek-1.a) Çalışan Temsilcisi Belirleme Kılavuzu </a:t>
            </a:r>
            <a:r>
              <a:rPr lang="tr-TR" sz="1600" dirty="0" smtClean="0">
                <a:solidFill>
                  <a:srgbClr val="FF0000"/>
                </a:solidFill>
                <a:latin typeface="Comic Sans MS" pitchFamily="66" charset="0"/>
              </a:rPr>
              <a:t>                         </a:t>
            </a:r>
            <a:r>
              <a:rPr lang="tr-TR" sz="100" dirty="0" smtClean="0">
                <a:solidFill>
                  <a:srgbClr val="FF0000"/>
                </a:solidFill>
                <a:latin typeface="Comic Sans MS" pitchFamily="66" charset="0"/>
              </a:rPr>
              <a:t>.</a:t>
            </a:r>
            <a:r>
              <a:rPr lang="tr-TR" sz="1600" dirty="0" smtClean="0">
                <a:solidFill>
                  <a:srgbClr val="FF0000"/>
                </a:solidFill>
                <a:latin typeface="Comic Sans MS" pitchFamily="66" charset="0"/>
              </a:rPr>
              <a:t> </a:t>
            </a:r>
            <a:br>
              <a:rPr lang="tr-TR" sz="1600" dirty="0" smtClean="0">
                <a:solidFill>
                  <a:srgbClr val="FF0000"/>
                </a:solidFill>
                <a:latin typeface="Comic Sans MS" pitchFamily="66" charset="0"/>
              </a:rPr>
            </a:br>
            <a:r>
              <a:rPr lang="tr-TR" sz="1600" dirty="0" smtClean="0">
                <a:solidFill>
                  <a:srgbClr val="FF0000"/>
                </a:solidFill>
                <a:latin typeface="Comic Sans MS" pitchFamily="66" charset="0"/>
                <a:hlinkClick r:id="rId3" action="ppaction://hlinkfile"/>
              </a:rPr>
              <a:t>(Ek-1.b) Çalışan Temsilcisi Görev Talimatı</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4"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764704"/>
            <a:ext cx="6264696" cy="864096"/>
          </a:xfrm>
          <a:prstGeom prst="wedgeEllipseCallout">
            <a:avLst>
              <a:gd name="adj1" fmla="val -53686"/>
              <a:gd name="adj2" fmla="val 89688"/>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Kurum Çalışan Temsilcisini belirleyelim.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ChangeAspect="1" noChangeArrowheads="1"/>
          </p:cNvPicPr>
          <p:nvPr/>
        </p:nvPicPr>
        <p:blipFill>
          <a:blip r:embed="rId5" cstate="print"/>
          <a:srcRect/>
          <a:stretch>
            <a:fillRect/>
          </a:stretch>
        </p:blipFill>
        <p:spPr bwMode="auto">
          <a:xfrm>
            <a:off x="2267744" y="4509120"/>
            <a:ext cx="4320480" cy="2019962"/>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D014F31B-D79B-4AAE-8728-4F3B93F662FA}" type="slidenum">
              <a:rPr lang="tr-TR" smtClean="0"/>
              <a:pPr/>
              <a:t>4</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44824"/>
            <a:ext cx="6046440" cy="4104456"/>
          </a:xfrm>
        </p:spPr>
        <p:txBody>
          <a:bodyPr>
            <a:noAutofit/>
          </a:bodyPr>
          <a:lstStyle/>
          <a:p>
            <a:pPr algn="just"/>
            <a:r>
              <a:rPr lang="tr-TR" sz="2400" b="1" dirty="0" smtClean="0">
                <a:solidFill>
                  <a:srgbClr val="0070C0"/>
                </a:solidFill>
                <a:latin typeface="Comic Sans MS" pitchFamily="66" charset="0"/>
              </a:rPr>
              <a:t>*</a:t>
            </a:r>
            <a:r>
              <a:rPr lang="tr-TR" sz="2400" b="1" dirty="0" smtClean="0">
                <a:latin typeface="Comic Sans MS" pitchFamily="66" charset="0"/>
              </a:rPr>
              <a:t>Elli ve daha fazla çalışanın bulunduğu okul ve kurumlarda Ek-2 doğrultusunda İSG Kurulu oluşturulur.             </a:t>
            </a:r>
            <a:r>
              <a:rPr lang="tr-TR" sz="100" b="1" dirty="0" smtClean="0">
                <a:latin typeface="Comic Sans MS" pitchFamily="66" charset="0"/>
              </a:rPr>
              <a:t>.</a:t>
            </a:r>
            <a:r>
              <a:rPr lang="tr-TR" sz="2400" b="1" dirty="0" smtClean="0">
                <a:latin typeface="Comic Sans MS" pitchFamily="66" charset="0"/>
              </a:rPr>
              <a:t/>
            </a:r>
            <a:br>
              <a:rPr lang="tr-TR" sz="2400" b="1" dirty="0" smtClean="0">
                <a:latin typeface="Comic Sans MS" pitchFamily="66" charset="0"/>
              </a:rPr>
            </a:br>
            <a:r>
              <a:rPr lang="tr-TR" sz="2400" b="1" dirty="0" smtClean="0">
                <a:latin typeface="Comic Sans MS" pitchFamily="66" charset="0"/>
              </a:rPr>
              <a:t> </a:t>
            </a:r>
            <a:br>
              <a:rPr lang="tr-TR" sz="2400" b="1" dirty="0" smtClean="0">
                <a:latin typeface="Comic Sans MS" pitchFamily="66" charset="0"/>
              </a:rPr>
            </a:br>
            <a:r>
              <a:rPr lang="tr-TR" sz="1600" b="1" dirty="0" smtClean="0">
                <a:solidFill>
                  <a:srgbClr val="FF0000"/>
                </a:solidFill>
                <a:latin typeface="Comic Sans MS" pitchFamily="66" charset="0"/>
                <a:hlinkClick r:id="rId2" action="ppaction://hlinkfile"/>
              </a:rPr>
              <a:t>(EK-2) Örnek İSG Kurul Protokolü </a:t>
            </a:r>
            <a:r>
              <a:rPr lang="tr-TR" sz="1600" b="1" dirty="0" smtClean="0">
                <a:solidFill>
                  <a:srgbClr val="FF0000"/>
                </a:solidFill>
                <a:latin typeface="Comic Sans MS" pitchFamily="66" charset="0"/>
              </a:rPr>
              <a:t>                         </a:t>
            </a:r>
            <a:r>
              <a:rPr lang="tr-TR" sz="100" b="1" dirty="0" smtClean="0">
                <a:solidFill>
                  <a:srgbClr val="FF0000"/>
                </a:solidFill>
                <a:latin typeface="Comic Sans MS" pitchFamily="66" charset="0"/>
              </a:rPr>
              <a:t>.</a:t>
            </a:r>
            <a:r>
              <a:rPr lang="tr-TR" sz="1600" b="1" dirty="0" smtClean="0">
                <a:solidFill>
                  <a:srgbClr val="FF0000"/>
                </a:solidFill>
                <a:latin typeface="Comic Sans MS" pitchFamily="66" charset="0"/>
              </a:rPr>
              <a:t> </a:t>
            </a:r>
            <a:r>
              <a:rPr lang="tr-TR" sz="2400" b="1" dirty="0" smtClean="0">
                <a:latin typeface="Comic Sans MS" pitchFamily="66" charset="0"/>
              </a:rPr>
              <a:t/>
            </a:r>
            <a:br>
              <a:rPr lang="tr-TR" sz="2400" b="1" dirty="0" smtClean="0">
                <a:latin typeface="Comic Sans MS" pitchFamily="66" charset="0"/>
              </a:rPr>
            </a:br>
            <a:r>
              <a:rPr lang="tr-TR" sz="2400" b="1" dirty="0" smtClean="0">
                <a:latin typeface="Comic Sans MS" pitchFamily="66" charset="0"/>
              </a:rPr>
              <a:t/>
            </a:r>
            <a:br>
              <a:rPr lang="tr-TR" sz="2400" b="1" dirty="0" smtClean="0">
                <a:latin typeface="Comic Sans MS" pitchFamily="66" charset="0"/>
              </a:rPr>
            </a:br>
            <a:r>
              <a:rPr lang="tr-TR" sz="2400" b="1" dirty="0" smtClean="0">
                <a:solidFill>
                  <a:srgbClr val="0070C0"/>
                </a:solidFill>
                <a:latin typeface="Comic Sans MS" pitchFamily="66" charset="0"/>
              </a:rPr>
              <a:t>*</a:t>
            </a:r>
            <a:r>
              <a:rPr lang="tr-TR" sz="2400" b="1" dirty="0" smtClean="0">
                <a:solidFill>
                  <a:srgbClr val="7030A0"/>
                </a:solidFill>
                <a:latin typeface="Comic Sans MS" pitchFamily="66" charset="0"/>
              </a:rPr>
              <a:t>Ellinin altında çalışanı olan okul ve kurumlarda ise İSG hizmetlerini yürütecek bir Ekip oluşturulur. </a:t>
            </a:r>
            <a:endParaRPr lang="tr-TR" sz="2400" b="1" dirty="0">
              <a:solidFill>
                <a:srgbClr val="7030A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476672"/>
            <a:ext cx="6264696" cy="864096"/>
          </a:xfrm>
          <a:prstGeom prst="wedgeEllipseCallout">
            <a:avLst>
              <a:gd name="adj1" fmla="val -50295"/>
              <a:gd name="adj2" fmla="val 154464"/>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İSG Kurulunu oluşturalım.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5" name="4 Slayt Numarası Yer Tutucusu"/>
          <p:cNvSpPr>
            <a:spLocks noGrp="1"/>
          </p:cNvSpPr>
          <p:nvPr>
            <p:ph type="sldNum" sz="quarter" idx="12"/>
          </p:nvPr>
        </p:nvSpPr>
        <p:spPr/>
        <p:txBody>
          <a:bodyPr/>
          <a:lstStyle/>
          <a:p>
            <a:fld id="{D014F31B-D79B-4AAE-8728-4F3B93F662FA}" type="slidenum">
              <a:rPr lang="tr-TR" smtClean="0"/>
              <a:pPr/>
              <a:t>5</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2856"/>
            <a:ext cx="6046440" cy="2448272"/>
          </a:xfrm>
        </p:spPr>
        <p:txBody>
          <a:bodyPr>
            <a:noAutofit/>
          </a:bodyPr>
          <a:lstStyle/>
          <a:p>
            <a:pPr algn="just"/>
            <a:r>
              <a:rPr lang="tr-TR" sz="2400" b="1" dirty="0" smtClean="0">
                <a:latin typeface="Comic Sans MS" pitchFamily="66" charset="0"/>
              </a:rPr>
              <a:t>Kurul üyeleri görev ve yetkilerini açıklayan bir yazı ile görevlendirilir. </a:t>
            </a:r>
            <a:br>
              <a:rPr lang="tr-TR" sz="2400" b="1" dirty="0" smtClean="0">
                <a:latin typeface="Comic Sans MS" pitchFamily="66" charset="0"/>
              </a:rPr>
            </a:br>
            <a:r>
              <a:rPr lang="tr-TR" sz="2400" b="1" dirty="0" smtClean="0">
                <a:latin typeface="Comic Sans MS" pitchFamily="66" charset="0"/>
              </a:rPr>
              <a:t>İSG Kurul üyelerini Ek-2a örneğine uygun olarak görevlendiriniz.           </a:t>
            </a:r>
            <a:r>
              <a:rPr lang="tr-TR" sz="100" b="1" dirty="0" smtClean="0">
                <a:latin typeface="Comic Sans MS" pitchFamily="66" charset="0"/>
              </a:rPr>
              <a:t>.</a:t>
            </a:r>
            <a:br>
              <a:rPr lang="tr-TR" sz="100" b="1" dirty="0" smtClean="0">
                <a:latin typeface="Comic Sans MS" pitchFamily="66" charset="0"/>
              </a:rPr>
            </a:br>
            <a:r>
              <a:rPr lang="tr-TR" sz="2400" b="1" dirty="0" smtClean="0">
                <a:latin typeface="Comic Sans MS" pitchFamily="66" charset="0"/>
              </a:rPr>
              <a:t> </a:t>
            </a:r>
            <a:br>
              <a:rPr lang="tr-TR" sz="2400" b="1" dirty="0" smtClean="0">
                <a:latin typeface="Comic Sans MS" pitchFamily="66" charset="0"/>
              </a:rPr>
            </a:br>
            <a:r>
              <a:rPr lang="tr-TR" sz="1600" b="1" dirty="0" smtClean="0">
                <a:solidFill>
                  <a:srgbClr val="FF0000"/>
                </a:solidFill>
                <a:latin typeface="Comic Sans MS" pitchFamily="66" charset="0"/>
                <a:hlinkClick r:id="rId2" action="ppaction://hlinkfile"/>
              </a:rPr>
              <a:t>EK-2a Kurul Üyesi Görevlendirme Yazısı Örneği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260648"/>
            <a:ext cx="6552728" cy="1512168"/>
          </a:xfrm>
          <a:prstGeom prst="wedgeEllipseCallout">
            <a:avLst>
              <a:gd name="adj1" fmla="val -50479"/>
              <a:gd name="adj2" fmla="val 9265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İşveren/İşveren vekili olarak Kurul Üyelerini görevlendirelim.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5" name="4 Slayt Numarası Yer Tutucusu"/>
          <p:cNvSpPr>
            <a:spLocks noGrp="1"/>
          </p:cNvSpPr>
          <p:nvPr>
            <p:ph type="sldNum" sz="quarter" idx="12"/>
          </p:nvPr>
        </p:nvSpPr>
        <p:spPr/>
        <p:txBody>
          <a:bodyPr/>
          <a:lstStyle/>
          <a:p>
            <a:fld id="{D014F31B-D79B-4AAE-8728-4F3B93F662FA}" type="slidenum">
              <a:rPr lang="tr-TR" smtClean="0"/>
              <a:pPr/>
              <a:t>6</a:t>
            </a:fld>
            <a:endParaRPr lang="tr-TR"/>
          </a:p>
        </p:txBody>
      </p:sp>
      <p:sp>
        <p:nvSpPr>
          <p:cNvPr id="6" name="5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7" name="Picture 2"/>
          <p:cNvPicPr>
            <a:picLocks noChangeAspect="1" noChangeArrowheads="1"/>
          </p:cNvPicPr>
          <p:nvPr/>
        </p:nvPicPr>
        <p:blipFill>
          <a:blip r:embed="rId4" cstate="print"/>
          <a:srcRect/>
          <a:stretch>
            <a:fillRect/>
          </a:stretch>
        </p:blipFill>
        <p:spPr bwMode="auto">
          <a:xfrm>
            <a:off x="2082147" y="4509120"/>
            <a:ext cx="4506077"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204864"/>
            <a:ext cx="6046440" cy="3744416"/>
          </a:xfrm>
        </p:spPr>
        <p:txBody>
          <a:bodyPr>
            <a:noAutofit/>
          </a:bodyPr>
          <a:lstStyle/>
          <a:p>
            <a:pPr algn="just"/>
            <a:r>
              <a:rPr lang="tr-TR" sz="2400" b="1" dirty="0" smtClean="0">
                <a:latin typeface="Comic Sans MS" pitchFamily="66" charset="0"/>
              </a:rPr>
              <a:t>İşveren tarafından, kurulun üyelerine ve yedeklerine iş sağlığı ve güvenliği konularında kurumun iş güvenliği uzmanı tarafından eğitim verilmesi sağlanır. Kurul üyeleri ve yedeklerine İş Sağlığı ve Güvenliği Kurulları Hakkında Yönetmelik esaslarına uygun eğitim verilir ve EK-3’e göre belgelendirilir.  </a:t>
            </a:r>
            <a:r>
              <a:rPr lang="tr-TR" sz="100" b="1" dirty="0" smtClean="0">
                <a:latin typeface="Comic Sans MS" pitchFamily="66" charset="0"/>
              </a:rPr>
              <a:t>.</a:t>
            </a:r>
            <a:r>
              <a:rPr lang="tr-TR" sz="2400" b="1" dirty="0" smtClean="0">
                <a:latin typeface="Comic Sans MS" pitchFamily="66" charset="0"/>
              </a:rPr>
              <a:t/>
            </a:r>
            <a:br>
              <a:rPr lang="tr-TR" sz="2400" b="1" dirty="0" smtClean="0">
                <a:latin typeface="Comic Sans MS" pitchFamily="66" charset="0"/>
              </a:rPr>
            </a:br>
            <a:r>
              <a:rPr lang="tr-TR" sz="2400" b="1" dirty="0" smtClean="0">
                <a:solidFill>
                  <a:srgbClr val="FF0000"/>
                </a:solidFill>
                <a:latin typeface="Comic Sans MS" pitchFamily="66" charset="0"/>
              </a:rPr>
              <a:t/>
            </a:r>
            <a:br>
              <a:rPr lang="tr-TR" sz="2400" b="1" dirty="0" smtClean="0">
                <a:solidFill>
                  <a:srgbClr val="FF0000"/>
                </a:solidFill>
                <a:latin typeface="Comic Sans MS" pitchFamily="66" charset="0"/>
              </a:rPr>
            </a:br>
            <a:r>
              <a:rPr lang="tr-TR" sz="1600" b="1" dirty="0" smtClean="0">
                <a:solidFill>
                  <a:srgbClr val="FF0000"/>
                </a:solidFill>
                <a:latin typeface="Comic Sans MS" pitchFamily="66" charset="0"/>
                <a:hlinkClick r:id="rId2" action="ppaction://hlinkfile"/>
              </a:rPr>
              <a:t>EK-3 Örnek İSG Kurul Eğitim Katılım Formu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732240" y="1556792"/>
            <a:ext cx="2163476" cy="3528392"/>
          </a:xfrm>
          <a:prstGeom prst="rect">
            <a:avLst/>
          </a:prstGeom>
          <a:noFill/>
          <a:ln w="9525">
            <a:noFill/>
            <a:miter lim="800000"/>
            <a:headEnd/>
            <a:tailEnd/>
          </a:ln>
        </p:spPr>
      </p:pic>
      <p:sp>
        <p:nvSpPr>
          <p:cNvPr id="8" name="7 Oval Belirtme Çizgisi"/>
          <p:cNvSpPr/>
          <p:nvPr/>
        </p:nvSpPr>
        <p:spPr>
          <a:xfrm flipH="1">
            <a:off x="755576" y="548680"/>
            <a:ext cx="6552728" cy="1008112"/>
          </a:xfrm>
          <a:prstGeom prst="wedgeEllipseCallout">
            <a:avLst>
              <a:gd name="adj1" fmla="val -48459"/>
              <a:gd name="adj2" fmla="val 11652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Kurul üyelerine özel, İSG eğitimi verelim.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7</a:t>
            </a:fld>
            <a:endParaRPr lang="tr-TR"/>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988840"/>
            <a:ext cx="6696744" cy="4464496"/>
          </a:xfrm>
        </p:spPr>
        <p:txBody>
          <a:bodyPr>
            <a:noAutofit/>
          </a:bodyPr>
          <a:lstStyle/>
          <a:p>
            <a:pPr algn="just"/>
            <a:r>
              <a:rPr lang="tr-TR" sz="100" b="1" dirty="0" smtClean="0">
                <a:latin typeface="Comic Sans MS" pitchFamily="66" charset="0"/>
              </a:rPr>
              <a:t>. </a:t>
            </a:r>
            <a:r>
              <a:rPr lang="tr-TR" sz="2000" b="1" dirty="0" smtClean="0">
                <a:latin typeface="Comic Sans MS" pitchFamily="66" charset="0"/>
              </a:rPr>
              <a:t>          </a:t>
            </a:r>
            <a:r>
              <a:rPr lang="tr-TR" sz="2000" b="1" dirty="0" smtClean="0">
                <a:solidFill>
                  <a:srgbClr val="7030A0"/>
                </a:solidFill>
                <a:latin typeface="Comic Sans MS" pitchFamily="66" charset="0"/>
              </a:rPr>
              <a:t>Risk Değerlendirme Ekip Üyeleri            </a:t>
            </a:r>
            <a:r>
              <a:rPr lang="tr-TR" sz="100" b="1" dirty="0" smtClean="0">
                <a:latin typeface="Comic Sans MS" pitchFamily="66" charset="0"/>
              </a:rPr>
              <a:t>.</a:t>
            </a:r>
            <a:r>
              <a:rPr lang="tr-TR" sz="2000" b="1" dirty="0" smtClean="0">
                <a:latin typeface="Comic Sans MS" pitchFamily="66" charset="0"/>
              </a:rPr>
              <a:t> </a:t>
            </a:r>
            <a:br>
              <a:rPr lang="tr-TR" sz="2000" b="1" dirty="0" smtClean="0">
                <a:latin typeface="Comic Sans MS" pitchFamily="66" charset="0"/>
              </a:rPr>
            </a:br>
            <a:r>
              <a:rPr lang="tr-TR" sz="2000" b="1" dirty="0" smtClean="0">
                <a:latin typeface="Comic Sans MS" pitchFamily="66" charset="0"/>
              </a:rPr>
              <a:t>a) İşveren veya işveren vekili. (Okul/Kurum Müdürü) </a:t>
            </a:r>
            <a:br>
              <a:rPr lang="tr-TR" sz="2000" b="1" dirty="0" smtClean="0">
                <a:latin typeface="Comic Sans MS" pitchFamily="66" charset="0"/>
              </a:rPr>
            </a:br>
            <a:r>
              <a:rPr lang="tr-TR" sz="2000" b="1" dirty="0" smtClean="0">
                <a:latin typeface="Comic Sans MS" pitchFamily="66" charset="0"/>
              </a:rPr>
              <a:t>b) Varsa İşyerinde sağlık ve güvenlik hizmetini yürüten iş güvenliği uzmanları ile işyeri hekimleri. </a:t>
            </a:r>
            <a:br>
              <a:rPr lang="tr-TR" sz="2000" b="1" dirty="0" smtClean="0">
                <a:latin typeface="Comic Sans MS" pitchFamily="66" charset="0"/>
              </a:rPr>
            </a:br>
            <a:r>
              <a:rPr lang="tr-TR" sz="2000" b="1" dirty="0" smtClean="0">
                <a:latin typeface="Comic Sans MS" pitchFamily="66" charset="0"/>
              </a:rPr>
              <a:t>c) İşyerindeki çalışan temsilcileri.                </a:t>
            </a:r>
            <a:r>
              <a:rPr lang="tr-TR" sz="100" b="1" dirty="0" smtClean="0">
                <a:latin typeface="Comic Sans MS" pitchFamily="66" charset="0"/>
              </a:rPr>
              <a:t>. </a:t>
            </a:r>
            <a:br>
              <a:rPr lang="tr-TR" sz="100" b="1" dirty="0" smtClean="0">
                <a:latin typeface="Comic Sans MS" pitchFamily="66" charset="0"/>
              </a:rPr>
            </a:br>
            <a:r>
              <a:rPr lang="tr-TR" sz="2000" b="1" dirty="0" smtClean="0">
                <a:latin typeface="Comic Sans MS" pitchFamily="66" charset="0"/>
              </a:rPr>
              <a:t>ç) İşyerindeki destek elemanları.               </a:t>
            </a:r>
            <a:r>
              <a:rPr lang="tr-TR" sz="100" b="1" dirty="0" smtClean="0">
                <a:latin typeface="Comic Sans MS" pitchFamily="66" charset="0"/>
              </a:rPr>
              <a:t>.</a:t>
            </a:r>
            <a:r>
              <a:rPr lang="tr-TR" sz="2000" b="1" dirty="0" smtClean="0">
                <a:latin typeface="Comic Sans MS" pitchFamily="66" charset="0"/>
              </a:rPr>
              <a:t> </a:t>
            </a:r>
            <a:br>
              <a:rPr lang="tr-TR" sz="2000" b="1" dirty="0" smtClean="0">
                <a:latin typeface="Comic Sans MS" pitchFamily="66" charset="0"/>
              </a:rPr>
            </a:br>
            <a:r>
              <a:rPr lang="tr-TR" sz="2000" b="1" dirty="0" smtClean="0">
                <a:latin typeface="Comic Sans MS" pitchFamily="66" charset="0"/>
              </a:rPr>
              <a:t>d) İşyerindeki bütün birimleri temsil edecek şekilde belirlenen ve işyerinde yürütülen çalışmalar, mevcut veya muhtemel tehlike kaynakları ile riskler konusunda bilgi sahibi çalışanlar. ( Alan Şefi, Atölye Şefi)    </a:t>
            </a:r>
            <a:r>
              <a:rPr lang="tr-TR" sz="100" b="1" dirty="0" smtClean="0">
                <a:latin typeface="Comic Sans MS" pitchFamily="66" charset="0"/>
              </a:rPr>
              <a:t>.</a:t>
            </a:r>
            <a:r>
              <a:rPr lang="tr-TR" sz="2000" b="1" dirty="0" smtClean="0">
                <a:latin typeface="Comic Sans MS" pitchFamily="66" charset="0"/>
              </a:rPr>
              <a:t/>
            </a:r>
            <a:br>
              <a:rPr lang="tr-TR" sz="2000" b="1" dirty="0" smtClean="0">
                <a:latin typeface="Comic Sans MS" pitchFamily="66" charset="0"/>
              </a:rPr>
            </a:br>
            <a:r>
              <a:rPr lang="tr-TR" sz="2000" b="1" dirty="0" smtClean="0">
                <a:latin typeface="Comic Sans MS" pitchFamily="66" charset="0"/>
              </a:rPr>
              <a:t>	Ekip üyelerine: EK-3.</a:t>
            </a:r>
            <a:r>
              <a:rPr lang="tr-TR" sz="2000" b="1" dirty="0" err="1" smtClean="0">
                <a:latin typeface="Comic Sans MS" pitchFamily="66" charset="0"/>
              </a:rPr>
              <a:t>a’ya</a:t>
            </a:r>
            <a:r>
              <a:rPr lang="tr-TR" sz="2000" b="1" dirty="0" smtClean="0">
                <a:latin typeface="Comic Sans MS" pitchFamily="66" charset="0"/>
              </a:rPr>
              <a:t> göre görevlerini tebliğ edin.                           </a:t>
            </a:r>
            <a:r>
              <a:rPr lang="tr-TR" sz="100" b="1" dirty="0" smtClean="0">
                <a:latin typeface="Comic Sans MS" pitchFamily="66" charset="0"/>
              </a:rPr>
              <a:t>. </a:t>
            </a:r>
            <a:br>
              <a:rPr lang="tr-TR" sz="100" b="1" dirty="0" smtClean="0">
                <a:latin typeface="Comic Sans MS" pitchFamily="66" charset="0"/>
              </a:rPr>
            </a:br>
            <a:r>
              <a:rPr lang="tr-TR" sz="2000" b="1" dirty="0" smtClean="0">
                <a:latin typeface="Comic Sans MS" pitchFamily="66" charset="0"/>
              </a:rPr>
              <a:t>                    </a:t>
            </a:r>
            <a:r>
              <a:rPr lang="tr-TR" sz="100" b="1" dirty="0" smtClean="0">
                <a:solidFill>
                  <a:srgbClr val="FF0000"/>
                </a:solidFill>
                <a:latin typeface="Comic Sans MS" pitchFamily="66" charset="0"/>
              </a:rPr>
              <a:t>.</a:t>
            </a:r>
            <a:r>
              <a:rPr lang="tr-TR" sz="1600" b="1" dirty="0" smtClean="0">
                <a:solidFill>
                  <a:srgbClr val="FF0000"/>
                </a:solidFill>
                <a:latin typeface="Comic Sans MS" pitchFamily="66" charset="0"/>
              </a:rPr>
              <a:t> </a:t>
            </a:r>
            <a:br>
              <a:rPr lang="tr-TR" sz="1600" b="1" dirty="0" smtClean="0">
                <a:solidFill>
                  <a:srgbClr val="FF0000"/>
                </a:solidFill>
                <a:latin typeface="Comic Sans MS" pitchFamily="66" charset="0"/>
              </a:rPr>
            </a:br>
            <a:r>
              <a:rPr lang="nn-NO" sz="1600" b="1" dirty="0" smtClean="0">
                <a:solidFill>
                  <a:srgbClr val="FF0000"/>
                </a:solidFill>
                <a:latin typeface="Comic Sans MS" pitchFamily="66" charset="0"/>
                <a:hlinkClick r:id="rId2" action="ppaction://hlinkfile"/>
              </a:rPr>
              <a:t>Ek-3.a Örnek Risk Değerlendirme Ekibi Atama Formu </a:t>
            </a:r>
            <a:endParaRPr lang="tr-TR" sz="1600" b="1"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6948264" y="2060848"/>
            <a:ext cx="2163476" cy="3528392"/>
          </a:xfrm>
          <a:prstGeom prst="rect">
            <a:avLst/>
          </a:prstGeom>
          <a:noFill/>
          <a:ln w="9525">
            <a:noFill/>
            <a:miter lim="800000"/>
            <a:headEnd/>
            <a:tailEnd/>
          </a:ln>
        </p:spPr>
      </p:pic>
      <p:sp>
        <p:nvSpPr>
          <p:cNvPr id="8" name="7 Oval Belirtme Çizgisi"/>
          <p:cNvSpPr/>
          <p:nvPr/>
        </p:nvSpPr>
        <p:spPr>
          <a:xfrm flipH="1">
            <a:off x="755576" y="548680"/>
            <a:ext cx="6552728" cy="1008112"/>
          </a:xfrm>
          <a:prstGeom prst="wedgeEllipseCallout">
            <a:avLst>
              <a:gd name="adj1" fmla="val -49193"/>
              <a:gd name="adj2" fmla="val 129651"/>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Risk değerlendirme ekibini oluşturalım. </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8</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948264" y="1052736"/>
            <a:ext cx="2163476" cy="3528392"/>
          </a:xfrm>
          <a:prstGeom prst="rect">
            <a:avLst/>
          </a:prstGeom>
          <a:noFill/>
          <a:ln w="9525">
            <a:noFill/>
            <a:miter lim="800000"/>
            <a:headEnd/>
            <a:tailEnd/>
          </a:ln>
        </p:spPr>
      </p:pic>
      <p:sp>
        <p:nvSpPr>
          <p:cNvPr id="8" name="7 Oval Belirtme Çizgisi"/>
          <p:cNvSpPr/>
          <p:nvPr/>
        </p:nvSpPr>
        <p:spPr>
          <a:xfrm flipH="1">
            <a:off x="899592" y="260648"/>
            <a:ext cx="6552728" cy="1008112"/>
          </a:xfrm>
          <a:prstGeom prst="wedgeEllipseCallout">
            <a:avLst>
              <a:gd name="adj1" fmla="val -49193"/>
              <a:gd name="adj2" fmla="val 129651"/>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Risk ve Tehlike Kavramları  Nedir?</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6" name="5 Slayt Numarası Yer Tutucusu"/>
          <p:cNvSpPr>
            <a:spLocks noGrp="1"/>
          </p:cNvSpPr>
          <p:nvPr>
            <p:ph type="sldNum" sz="quarter" idx="12"/>
          </p:nvPr>
        </p:nvSpPr>
        <p:spPr/>
        <p:txBody>
          <a:bodyPr/>
          <a:lstStyle/>
          <a:p>
            <a:fld id="{D014F31B-D79B-4AAE-8728-4F3B93F662FA}" type="slidenum">
              <a:rPr lang="tr-TR" smtClean="0"/>
              <a:pPr/>
              <a:t>9</a:t>
            </a:fld>
            <a:endParaRPr lang="tr-TR" dirty="0"/>
          </a:p>
        </p:txBody>
      </p:sp>
      <p:sp>
        <p:nvSpPr>
          <p:cNvPr id="7" name="6 Altbilgi Yer Tutucusu"/>
          <p:cNvSpPr>
            <a:spLocks noGrp="1"/>
          </p:cNvSpPr>
          <p:nvPr>
            <p:ph type="ftr" sz="quarter" idx="11"/>
          </p:nvPr>
        </p:nvSpPr>
        <p:spPr/>
        <p:txBody>
          <a:bodyPr/>
          <a:lstStyle/>
          <a:p>
            <a:r>
              <a:rPr lang="tr-TR" dirty="0" smtClean="0"/>
              <a:t>Tire </a:t>
            </a:r>
            <a:r>
              <a:rPr lang="tr-TR" dirty="0" smtClean="0"/>
              <a:t>İlçe Milli Eğitim Müdürlüğü</a:t>
            </a:r>
            <a:endParaRPr lang="tr-TR" dirty="0"/>
          </a:p>
        </p:txBody>
      </p:sp>
      <p:pic>
        <p:nvPicPr>
          <p:cNvPr id="10" name="Picture 4"/>
          <p:cNvPicPr>
            <a:picLocks noChangeArrowheads="1"/>
          </p:cNvPicPr>
          <p:nvPr/>
        </p:nvPicPr>
        <p:blipFill>
          <a:blip r:embed="rId3" cstate="print"/>
          <a:srcRect/>
          <a:stretch>
            <a:fillRect/>
          </a:stretch>
        </p:blipFill>
        <p:spPr bwMode="auto">
          <a:xfrm rot="10800000" flipV="1">
            <a:off x="270519" y="1340768"/>
            <a:ext cx="3581400" cy="4800600"/>
          </a:xfrm>
          <a:prstGeom prst="rect">
            <a:avLst/>
          </a:prstGeom>
          <a:noFill/>
          <a:ln w="9525">
            <a:noFill/>
            <a:miter lim="800000"/>
            <a:headEnd/>
            <a:tailEnd/>
          </a:ln>
        </p:spPr>
      </p:pic>
      <p:pic>
        <p:nvPicPr>
          <p:cNvPr id="11" name="Picture 5"/>
          <p:cNvPicPr>
            <a:picLocks noChangeArrowheads="1"/>
          </p:cNvPicPr>
          <p:nvPr/>
        </p:nvPicPr>
        <p:blipFill>
          <a:blip r:embed="rId4" cstate="print"/>
          <a:srcRect/>
          <a:stretch>
            <a:fillRect/>
          </a:stretch>
        </p:blipFill>
        <p:spPr bwMode="auto">
          <a:xfrm rot="8230296" flipH="1" flipV="1">
            <a:off x="5374367" y="4964425"/>
            <a:ext cx="1389062" cy="1422400"/>
          </a:xfrm>
          <a:prstGeom prst="rect">
            <a:avLst/>
          </a:prstGeom>
          <a:noFill/>
          <a:ln w="9525">
            <a:noFill/>
            <a:miter lim="800000"/>
            <a:headEnd/>
            <a:tailEnd/>
          </a:ln>
        </p:spPr>
      </p:pic>
      <p:sp>
        <p:nvSpPr>
          <p:cNvPr id="14" name="13 Oval Belirtme Çizgisi"/>
          <p:cNvSpPr/>
          <p:nvPr/>
        </p:nvSpPr>
        <p:spPr>
          <a:xfrm flipH="1">
            <a:off x="3563888" y="4293096"/>
            <a:ext cx="3888432" cy="576064"/>
          </a:xfrm>
          <a:prstGeom prst="wedgeEllipseCallout">
            <a:avLst>
              <a:gd name="adj1" fmla="val -49554"/>
              <a:gd name="adj2" fmla="val -256191"/>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Risk midir?</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
        <p:nvSpPr>
          <p:cNvPr id="15" name="14 Oval Belirtme Çizgisi"/>
          <p:cNvSpPr/>
          <p:nvPr/>
        </p:nvSpPr>
        <p:spPr>
          <a:xfrm flipH="1">
            <a:off x="3419872" y="2564904"/>
            <a:ext cx="3888432" cy="576064"/>
          </a:xfrm>
          <a:prstGeom prst="wedgeEllipseCallout">
            <a:avLst>
              <a:gd name="adj1" fmla="val -48469"/>
              <a:gd name="adj2" fmla="val -114553"/>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solidFill>
                  <a:srgbClr val="FF0000"/>
                </a:solidFill>
                <a:effectLst>
                  <a:outerShdw blurRad="38100" dist="38100" dir="2700000" algn="tl">
                    <a:srgbClr val="000000">
                      <a:alpha val="43137"/>
                    </a:srgbClr>
                  </a:outerShdw>
                </a:effectLst>
                <a:latin typeface="Comic Sans MS" pitchFamily="66" charset="0"/>
              </a:rPr>
              <a:t>Tehlike midir?</a:t>
            </a:r>
            <a:endParaRPr lang="tr-TR" sz="24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1569</Words>
  <Application>Microsoft Office PowerPoint</Application>
  <PresentationFormat>Ekran Gösterisi (4:3)</PresentationFormat>
  <Paragraphs>540</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TİRE İLÇE MİLLİ EĞİTİM  MÜDÜRLÜĞÜ  İŞ SAĞLIĞI VE GÜVENLİĞİ UYGULAMA KLAVUZU</vt:lpstr>
      <vt:lpstr>     İnsanın, genel olarak iş yerlerinde, özel olarak Okul ve Kurumlarda işin yürütülmesi sırasında oluşabilecek veya dışarıdan gelebilecek tehlikelerden ve sağlığına zarar verebilecek unsurlardan korunmasını, aynı zamanda iş yeri ortamının sürekli iyileştirilmesini hedef alan sistemli ve bilimsel çalışmaların tümüne “İş Sağlığı ve Güvenliği” denir. </vt:lpstr>
      <vt:lpstr>     Nace kodunuz işyeri SGK sicil numaranızın 2. hanesinden başlayan 6 hanedir, yani 4 veya 6 haneli bir kodunuz olacaktır. Kurumunuzun nace kodunu (tehlike sınıfını) Ek-A listeden kontrol ediniz. Düzeltme yapmanız gerekiyorsa üst yazı ile bağlı bulunduğunuz ilçe SGK müdürlüğüne müracaat ediniz.              .  1 81 21 01 011364976 035 88 33                        .   (Ek-A) Tehlike Sınıfları Tebliği </vt:lpstr>
      <vt:lpstr>   Çalışan temsilcisini, kurum çalışanları arasından atama veya seçim yolu ile Ek-1.a’ ya göre belirleyip, Ek-1.b ile görevlendirin.                    .   (Ek-1.a) Çalışan Temsilcisi Belirleme Kılavuzu                          .  (Ek-1.b) Çalışan Temsilcisi Görev Talimatı</vt:lpstr>
      <vt:lpstr>*Elli ve daha fazla çalışanın bulunduğu okul ve kurumlarda Ek-2 doğrultusunda İSG Kurulu oluşturulur.             .   (EK-2) Örnek İSG Kurul Protokolü                          .   *Ellinin altında çalışanı olan okul ve kurumlarda ise İSG hizmetlerini yürütecek bir Ekip oluşturulur. </vt:lpstr>
      <vt:lpstr>Kurul üyeleri görev ve yetkilerini açıklayan bir yazı ile görevlendirilir.  İSG Kurul üyelerini Ek-2a örneğine uygun olarak görevlendiriniz.           .   EK-2a Kurul Üyesi Görevlendirme Yazısı Örneği </vt:lpstr>
      <vt:lpstr>İşveren tarafından, kurulun üyelerine ve yedeklerine iş sağlığı ve güvenliği konularında kurumun iş güvenliği uzmanı tarafından eğitim verilmesi sağlanır. Kurul üyeleri ve yedeklerine İş Sağlığı ve Güvenliği Kurulları Hakkında Yönetmelik esaslarına uygun eğitim verilir ve EK-3’e göre belgelendirilir.  .  EK-3 Örnek İSG Kurul Eğitim Katılım Formu </vt:lpstr>
      <vt:lpstr>.           Risk Değerlendirme Ekip Üyeleri            .  a) İşveren veya işveren vekili. (Okul/Kurum Müdürü)  b) Varsa İşyerinde sağlık ve güvenlik hizmetini yürüten iş güvenliği uzmanları ile işyeri hekimleri.  c) İşyerindeki çalışan temsilcileri.                .  ç) İşyerindeki destek elemanları.               .  d) İşyerindeki bütün birimleri temsil edecek şekilde belirlenen ve işyerinde yürütülen çalışmalar, mevcut veya muhtemel tehlike kaynakları ile riskler konusunda bilgi sahibi çalışanlar. ( Alan Şefi, Atölye Şefi)    .  Ekip üyelerine: EK-3.a’ya göre görevlerini tebliğ edin.                           .                      .  Ek-3.a Örnek Risk Değerlendirme Ekibi Atama Formu </vt:lpstr>
      <vt:lpstr>PowerPoint Sunusu</vt:lpstr>
      <vt:lpstr>PowerPoint Sunusu</vt:lpstr>
      <vt:lpstr>.Hava Durumu</vt:lpstr>
      <vt:lpstr>. 1- İşyerinde, daha önce hiç risk değerlendirmesi yapılmamışsa, . 2- Çalışanların sağlık ve güvenliğini etkileyebilecek aşağıda belirtilen önemli değişikliklerin olması durumunda. </vt:lpstr>
      <vt:lpstr>a) İşyerinizdeki tehlikeleri tespit ediniz. Tespit edilmiş olan tehlikelerden kaynaklanabilecek riskleri belirleyiniz.    .   b) Risk Kontrol Tedbirlerine karar veriniz.  c) Risk Değerlendirme Formunu Ek 3.b‘ye göre hazırlayınız.                  .  d) Risk Değerlendirme yenileme süreleri;   EK-3.b Örnek Risk Değerlendirme Formu </vt:lpstr>
      <vt:lpstr>Uyarı Levhası</vt:lpstr>
      <vt:lpstr>PowerPoint Sunusu</vt:lpstr>
      <vt:lpstr>PowerPoint Sunusu</vt:lpstr>
      <vt:lpstr>PowerPoint Sunusu</vt:lpstr>
      <vt:lpstr>PowerPoint Sunusu</vt:lpstr>
      <vt:lpstr>İşveren, Acil durumlarla mücadele için işyerinin büyüklüğü ve taşıdığı özel tehlikeler, yapılan işin niteliği, çalışan sayısı ile işyerinde bulunan diğer kişileri dikkate alarak; önleme, koruma, tahliye, yangınla mücadele, ilk yardım ve benzeri konularda uygun donanıma sahip ve bu konularda eğitimli, yeterli sayıda Destek Elemanı ve çalışanı görevlendirir.</vt:lpstr>
      <vt:lpstr>      İşyerlerinde Acil Durumlar hakkında yönetmelik esaslarına göre belirlediğiniz acil durumlarda uygulanacak talimatları ve Acil durum planınızı hazırlayın.</vt:lpstr>
      <vt:lpstr>  İşveren, EK-B’de yer aldığı şekliyle sağlık ve güvenlik işaretlerini bulundurur ve uygun yerlerde kullanılmasını sağlar. İşyerinde kullanılan sağlık ve güvenlik işaretleri hakkında çalışanları veya temsilcilerini bilgilendirir.        .           .  EK-B Sağlık ve Güvenlik İşaretleri </vt:lpstr>
      <vt:lpstr> İşveren tarafından, Elektrik tesisatı, topraklama, paratoner, kompresörler, basınçlı kaplar buhar ve sıcak su kazanları, hidroforlar, forklift ve diğer kaldırma araçları (Asansör dâhil), yangın tüpleri, motopomplar ile diğer iş ekipmanlarının mevzuatın öngördüğü periyodik kontrollerinin yapılması veya yaptırılması sağlanır.                .   Ek-4 Periyodik Kontroller </vt:lpstr>
      <vt:lpstr> a) Özellikle yardımcı hizmetlerde çalışan personel olmak üzere tüm çalışanların görev tanımları yapılmalı,                    .  b) Tehlikeli ve Çok tehlikeli işler, Mesleki Eğitim Belgesi olmayan çalışanlara yaptırılmamalı,   .  c) Gıda üretim ve perakende iş yerlerinde, insan bedenine temasın söz konusu olduğu temizlik hizmetlerinin verildiği iş yerlerinde çalışanların Hijyen Eğitimi almaları sağlanmalıdır.         .  d) Her türlü çalışma, uygun ekipman kullanılarak yapılmalı, . e) Çalışanlara her işe uygun Kişisel Koruyucu Donanımlar kullandırılmalı, </vt:lpstr>
      <vt:lpstr>  Kişisel koruyucu donanım, risklerin, toplu korunmayı sağlayacak teknik önlemlerle veya iş organizasyonu ve çalışma yöntemleriyle önlenemediği, tam olarak sınırlandırılamadığı durumlarda kullanılır. Kişisel koruyucu donanım, iş kazası ya da meslek hastalığının önlenmesi, çalışanların sağlık ve güvenlik risklerinden korunması, sağlık ve güvenlik koşullarının iyileştirilmesi amacıyla kullanılır. İşveren, toplu korunma tedbirlerine, kişisel korunma tedbirlerine göre öncelik verir.                       .   EK-5 Örnek KKD Standartları Tablosu                  .  Ek-8 Örnek KKD Zimmet Tutanağı.</vt:lpstr>
      <vt:lpstr>  İşveren, çalışanların iş sağlığı ve güvenliği eğitimleri ile ilgili;               . a) Program hazırlanması ve uygulanmasını,  b) Eğitimler için uygun yer, araç ve gereçlerin temin edilmesini,           .  c) Çalışanların bu programlara katılmasını,  ç) Program sonunda katılanlar için katılım belgesi düzenlenmesini sağlar.            .   Ek-9 Örnek İSG Eğitim Katılım Belgesi </vt:lpstr>
      <vt:lpstr>   Eğitim, değişen ve yeni ortaya çıkan risklere uygun olarak yenilenir ve gerektiğinde aşağıdaki periyotlarda tekrarlanır.            .  a) Çok tehlikeli sınıfta yer alan işyerlerinde yılda en az bir defa.                      .  b) Tehlikeli sınıfta yer alan işyerlerinde iki yılda en az bir defa.                     .  c) Az tehlikeli sınıfta yer alan işyerlerinde üç yılda en az bir defa. </vt:lpstr>
      <vt:lpstr> 1- İş kazası meydana geldiğinde öncelikle İlk Yardım ekipleri kaza geçiren kişiyle ilgilenir,  . 2- 112 aranarak, Acil Yardım ekipleri çağırılmalıdır. .  3- Kazaya uğrayan personel ve olayı gören iki kişinin ifadesi ile (Ek- 7.a)            .  kaza tutanağı tutulur.                      , . .  . Ek-7a Örnek İş Kazası Tutanağı-Raporu</vt:lpstr>
      <vt:lpstr>  Çalışanın kişisel özellikleri, işyerinin tehlike sınıfı ve işin niteliği göz önünde bulundurularak uluslararası standartlar ile işyerinde yapılan risk değerlendirmesi sonuçları doğrultusunda; . 1- Az tehlikeli sınıftaki işlerde en geç beş yılda bir,  2-Tehlikeli sınıftaki işlerde en geç üç yılda bir,  3- Çok tehlikeli sınıftaki işlerde en geç yılda bir, muayenesi yapılır. </vt:lpstr>
      <vt:lpstr>İş kazası meydana geldiğinde işveren tarafından, o yer yetkili kolluk kuvvetlerine ve bir üst amire İlçe MEM DERHAL, ayrıca Sosyal Güvenlik Kurumuna da en geç kazadan sonraki üç işgünü içinde e-SGK modülü üzerinden veya Ek-7 formu doldurularak aynı şekilde bildirilir.                 .   Ek-7 Örnek İş kazası ve Meslek Hastalığı Bildirim Formu </vt:lpstr>
      <vt:lpstr>   Her okul/kurum tarafından İş sağlığı ve güvenliği ile ilgili yapılacak çalışmaların sistemli bir şekilde yürütülebilmesi ve takip edilebilmesi, yetkililerce talep etmesi durumunda hazır bulunması ve yasal arşiv sürelerine göre arşivlenmesi için Ek -11’deki dosyalama sistemine uygun bir dokümantasyon yapılmalıdır. .  Ek-11 İSG Dökümantasyonu </vt:lpstr>
      <vt:lpstr> Kılavuzda asgari düzeyde bahsedilen İSG çalışmalarının EK-12 ile detaylı bir şekilde kontrol ederek eksiklerinizi tespit edip gerekli önlemleri alınız.        .   Ek-12 Örnek İSG Çalışmaları Kontrol Listesi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KARABAĞLAR İLÇE MİLLİ EĞİTİM  MÜDÜRLÜĞÜ  İŞ SAĞLIĞI VE GÜVENLİĞİ UYGULAMA KLAVUZU</dc:title>
  <dc:creator>ARİF ÖĞRETMEN</dc:creator>
  <cp:lastModifiedBy>AHMET</cp:lastModifiedBy>
  <cp:revision>87</cp:revision>
  <dcterms:created xsi:type="dcterms:W3CDTF">2016-06-19T07:06:40Z</dcterms:created>
  <dcterms:modified xsi:type="dcterms:W3CDTF">2016-11-15T13:22:46Z</dcterms:modified>
</cp:coreProperties>
</file>